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7" r:id="rId4"/>
    <p:sldId id="258" r:id="rId5"/>
    <p:sldId id="260" r:id="rId6"/>
    <p:sldId id="259" r:id="rId7"/>
    <p:sldId id="261" r:id="rId8"/>
    <p:sldId id="262" r:id="rId9"/>
    <p:sldId id="323" r:id="rId10"/>
    <p:sldId id="263" r:id="rId11"/>
    <p:sldId id="264" r:id="rId12"/>
    <p:sldId id="265" r:id="rId13"/>
    <p:sldId id="266" r:id="rId14"/>
    <p:sldId id="314" r:id="rId15"/>
    <p:sldId id="268" r:id="rId16"/>
    <p:sldId id="270" r:id="rId17"/>
    <p:sldId id="271" r:id="rId18"/>
    <p:sldId id="272" r:id="rId19"/>
    <p:sldId id="273" r:id="rId20"/>
    <p:sldId id="286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320" r:id="rId31"/>
    <p:sldId id="283" r:id="rId32"/>
    <p:sldId id="284" r:id="rId33"/>
    <p:sldId id="316" r:id="rId34"/>
    <p:sldId id="285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322" r:id="rId46"/>
    <p:sldId id="317" r:id="rId47"/>
    <p:sldId id="297" r:id="rId48"/>
    <p:sldId id="325" r:id="rId49"/>
    <p:sldId id="321" r:id="rId50"/>
    <p:sldId id="298" r:id="rId51"/>
    <p:sldId id="315" r:id="rId52"/>
    <p:sldId id="299" r:id="rId53"/>
    <p:sldId id="307" r:id="rId54"/>
    <p:sldId id="300" r:id="rId55"/>
    <p:sldId id="318" r:id="rId56"/>
    <p:sldId id="301" r:id="rId57"/>
    <p:sldId id="319" r:id="rId58"/>
    <p:sldId id="302" r:id="rId59"/>
    <p:sldId id="303" r:id="rId60"/>
    <p:sldId id="313" r:id="rId61"/>
    <p:sldId id="304" r:id="rId62"/>
    <p:sldId id="305" r:id="rId63"/>
    <p:sldId id="306" r:id="rId64"/>
    <p:sldId id="312" r:id="rId65"/>
    <p:sldId id="308" r:id="rId66"/>
    <p:sldId id="324" r:id="rId67"/>
    <p:sldId id="309" r:id="rId68"/>
    <p:sldId id="310" r:id="rId69"/>
    <p:sldId id="311" r:id="rId7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3399FF"/>
    <a:srgbClr val="0066CC"/>
    <a:srgbClr val="0E3B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18/11/2021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18/11/2021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18/11/2021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18/11/2021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18/11/2021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18/11/2021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18/11/2021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18/11/2021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ntensiva.org/es-documento-multidisciplinar-consenso-sobre-el-articulo-S0210569115001138#bib1015" TargetMode="External"/><Relationship Id="rId2" Type="http://schemas.openxmlformats.org/officeDocument/2006/relationships/hyperlink" Target="https://www.medintensiva.org/es-documento-multidisciplinar-consenso-sobre-el-articulo-S0210569115001138#bib101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edintensiva.org/es-documento-multidisciplinar-consenso-sobre-el-articulo-S0210569115001138#bib1025" TargetMode="External"/><Relationship Id="rId4" Type="http://schemas.openxmlformats.org/officeDocument/2006/relationships/hyperlink" Target="https://www.medintensiva.org/es-documento-multidisciplinar-consenso-sobre-el-articulo-S0210569115001138#bib1020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" sz="4400" b="1" dirty="0" smtClean="0">
                <a:latin typeface="Comic Sans MS" pitchFamily="66" charset="0"/>
              </a:rPr>
              <a:t>SVA EN TRAUMA</a:t>
            </a:r>
            <a:br>
              <a:rPr lang="es-ES" sz="4400" b="1" dirty="0" smtClean="0">
                <a:latin typeface="Comic Sans MS" pitchFamily="66" charset="0"/>
              </a:rPr>
            </a:br>
            <a:r>
              <a:rPr lang="es-ES" sz="4400" b="1" dirty="0" smtClean="0">
                <a:latin typeface="Comic Sans MS" pitchFamily="66" charset="0"/>
              </a:rPr>
              <a:t>ADULTO</a:t>
            </a:r>
            <a:endParaRPr lang="es-ES" sz="4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87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796950"/>
          </a:xfrm>
        </p:spPr>
        <p:txBody>
          <a:bodyPr/>
          <a:lstStyle/>
          <a:p>
            <a:pPr algn="ctr"/>
            <a:r>
              <a:rPr lang="es-ES" b="1" u="sng" dirty="0" smtClean="0">
                <a:solidFill>
                  <a:srgbClr val="FF0000"/>
                </a:solidFill>
                <a:latin typeface="Comic Sans MS" pitchFamily="66" charset="0"/>
              </a:rPr>
              <a:t>EVALUACIÓN PRIMARIA</a:t>
            </a:r>
            <a:endParaRPr lang="es-ES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55568" y="1628800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  <a:latin typeface="Comic Sans MS" pitchFamily="66" charset="0"/>
              </a:rPr>
              <a:t>RÁPIDA</a:t>
            </a:r>
            <a:r>
              <a:rPr lang="es-ES" sz="2400" b="1" dirty="0" smtClean="0">
                <a:solidFill>
                  <a:srgbClr val="002060"/>
                </a:solidFill>
                <a:latin typeface="Comic Sans MS" pitchFamily="66" charset="0"/>
              </a:rPr>
              <a:t>: «HORA DE ORO».</a:t>
            </a:r>
          </a:p>
          <a:p>
            <a:r>
              <a:rPr lang="es-ES" sz="2400" b="1" dirty="0" smtClean="0">
                <a:solidFill>
                  <a:srgbClr val="FF0000"/>
                </a:solidFill>
                <a:latin typeface="Comic Sans MS" pitchFamily="66" charset="0"/>
              </a:rPr>
              <a:t>ORDENADA</a:t>
            </a:r>
            <a:r>
              <a:rPr lang="es-ES" sz="2400" b="1" dirty="0" smtClean="0">
                <a:solidFill>
                  <a:srgbClr val="002060"/>
                </a:solidFill>
                <a:latin typeface="Comic Sans MS" pitchFamily="66" charset="0"/>
              </a:rPr>
              <a:t>: ABCDE.</a:t>
            </a:r>
          </a:p>
          <a:p>
            <a:r>
              <a:rPr lang="es-ES" sz="2400" b="1" dirty="0" smtClean="0">
                <a:solidFill>
                  <a:srgbClr val="FF0000"/>
                </a:solidFill>
                <a:latin typeface="Comic Sans MS" pitchFamily="66" charset="0"/>
              </a:rPr>
              <a:t>EFICAZ</a:t>
            </a:r>
            <a:r>
              <a:rPr lang="es-ES" sz="2400" b="1" dirty="0" smtClean="0">
                <a:solidFill>
                  <a:srgbClr val="002060"/>
                </a:solidFill>
                <a:latin typeface="Comic Sans MS" pitchFamily="66" charset="0"/>
              </a:rPr>
              <a:t>:  tratar sobre la marcha y no pasar a la siguiente fase sin solucionar la anterior.</a:t>
            </a:r>
          </a:p>
          <a:p>
            <a:r>
              <a:rPr lang="es-ES" sz="2400" b="1" dirty="0" smtClean="0">
                <a:solidFill>
                  <a:srgbClr val="FF0000"/>
                </a:solidFill>
                <a:latin typeface="Comic Sans MS" pitchFamily="66" charset="0"/>
              </a:rPr>
              <a:t>REPETITIVA</a:t>
            </a:r>
            <a:r>
              <a:rPr lang="es-ES" sz="2400" b="1" dirty="0" smtClean="0">
                <a:solidFill>
                  <a:srgbClr val="002060"/>
                </a:solidFill>
                <a:latin typeface="Comic Sans MS" pitchFamily="66" charset="0"/>
              </a:rPr>
              <a:t>: reevaluar.</a:t>
            </a:r>
            <a:endParaRPr lang="es-ES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11560" y="4149080"/>
            <a:ext cx="75608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B0F0"/>
                </a:solidFill>
                <a:latin typeface="Comic Sans MS" pitchFamily="66" charset="0"/>
              </a:rPr>
              <a:t>A-B-C-D-E.</a:t>
            </a:r>
          </a:p>
          <a:p>
            <a:pPr algn="ctr"/>
            <a:endParaRPr lang="es-ES" sz="3200" b="1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pPr algn="ctr"/>
            <a:r>
              <a:rPr lang="es-ES" sz="3200" b="1" dirty="0" smtClean="0">
                <a:solidFill>
                  <a:srgbClr val="00B0F0"/>
                </a:solidFill>
                <a:latin typeface="Comic Sans MS" pitchFamily="66" charset="0"/>
              </a:rPr>
              <a:t>Detectar y tratar LESIONES QUE AMENAZAN LA VIDA. </a:t>
            </a:r>
            <a:endParaRPr lang="es-ES" sz="32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50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u="sng" dirty="0" smtClean="0">
                <a:solidFill>
                  <a:srgbClr val="92D050"/>
                </a:solidFill>
                <a:latin typeface="Comic Sans MS" pitchFamily="66" charset="0"/>
              </a:rPr>
              <a:t>VÍA AÉREA y CONTROL CERVICAL</a:t>
            </a:r>
            <a:endParaRPr lang="es-ES" b="1" u="sng" dirty="0"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640960" cy="4572000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002060"/>
                </a:solidFill>
                <a:latin typeface="Comic Sans MS" pitchFamily="66" charset="0"/>
              </a:rPr>
              <a:t>¿PERMEABILIDAD V.A.? : </a:t>
            </a:r>
          </a:p>
          <a:p>
            <a:pPr lvl="2">
              <a:buFontTx/>
              <a:buChar char="-"/>
            </a:pPr>
            <a:r>
              <a:rPr lang="es-ES" sz="2800" b="1" dirty="0" smtClean="0">
                <a:solidFill>
                  <a:srgbClr val="002060"/>
                </a:solidFill>
                <a:latin typeface="Comic Sans MS" pitchFamily="66" charset="0"/>
              </a:rPr>
              <a:t>Buscar el habla. </a:t>
            </a:r>
          </a:p>
          <a:p>
            <a:pPr lvl="2">
              <a:buFontTx/>
              <a:buChar char="-"/>
            </a:pPr>
            <a:r>
              <a:rPr lang="es-ES" sz="2800" b="1" dirty="0" smtClean="0">
                <a:solidFill>
                  <a:srgbClr val="002060"/>
                </a:solidFill>
                <a:latin typeface="Comic Sans MS" pitchFamily="66" charset="0"/>
              </a:rPr>
              <a:t>Descartar obstrucción. </a:t>
            </a:r>
            <a:r>
              <a:rPr lang="es-ES" sz="2800" b="1" dirty="0" smtClean="0">
                <a:solidFill>
                  <a:srgbClr val="92D050"/>
                </a:solidFill>
                <a:latin typeface="Comic Sans MS" pitchFamily="66" charset="0"/>
              </a:rPr>
              <a:t>1ª causa OVA: inconsciencia</a:t>
            </a:r>
            <a:r>
              <a:rPr lang="es-ES" sz="2800" b="1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lvl="2">
              <a:buFontTx/>
              <a:buChar char="-"/>
            </a:pPr>
            <a:r>
              <a:rPr lang="es-ES" sz="2800" b="1" dirty="0" smtClean="0">
                <a:solidFill>
                  <a:srgbClr val="002060"/>
                </a:solidFill>
                <a:latin typeface="Comic Sans MS" pitchFamily="66" charset="0"/>
              </a:rPr>
              <a:t>ELEVACIÓN / TRACCIÓN MANDIBULAR.</a:t>
            </a:r>
          </a:p>
          <a:p>
            <a:pPr lvl="2">
              <a:buFontTx/>
              <a:buChar char="-"/>
            </a:pPr>
            <a:r>
              <a:rPr lang="es-ES" sz="2800" b="1" dirty="0" err="1" smtClean="0">
                <a:solidFill>
                  <a:srgbClr val="002060"/>
                </a:solidFill>
                <a:latin typeface="Comic Sans MS" pitchFamily="66" charset="0"/>
              </a:rPr>
              <a:t>Guedel</a:t>
            </a:r>
            <a:r>
              <a:rPr lang="es-ES" sz="2800" b="1" dirty="0" smtClean="0">
                <a:solidFill>
                  <a:srgbClr val="002060"/>
                </a:solidFill>
                <a:latin typeface="Comic Sans MS" pitchFamily="66" charset="0"/>
              </a:rPr>
              <a:t> + O2 - - IOT - - CRICO.</a:t>
            </a:r>
            <a:endParaRPr lang="es-ES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86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91264" cy="724942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INDICACIONES IOT – VÍA AÉREA</a:t>
            </a:r>
            <a:endParaRPr lang="es-ES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83568" y="1628800"/>
            <a:ext cx="7772400" cy="4213448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APNEA / PCR </a:t>
            </a:r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(probable AESP/asistolia).</a:t>
            </a:r>
          </a:p>
          <a:p>
            <a:pPr marL="0" indent="0">
              <a:buNone/>
            </a:pPr>
            <a:endParaRPr lang="es-ES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PROTECCIÓN ANTE SANGRE O VÓMITO.</a:t>
            </a:r>
          </a:p>
          <a:p>
            <a:pPr marL="0" indent="0">
              <a:buNone/>
            </a:pPr>
            <a:endParaRPr lang="es-ES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PELIGRO INMINENTE-POTENCIAL V.A</a:t>
            </a:r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.: inhalación, fractura, hematoma, quemadura </a:t>
            </a:r>
            <a:r>
              <a:rPr lang="es-ES" b="1" dirty="0" err="1" smtClean="0">
                <a:solidFill>
                  <a:srgbClr val="C00000"/>
                </a:solidFill>
                <a:latin typeface="Comic Sans MS" pitchFamily="66" charset="0"/>
              </a:rPr>
              <a:t>v.a.</a:t>
            </a:r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, ….</a:t>
            </a:r>
          </a:p>
          <a:p>
            <a:pPr marL="0" indent="0">
              <a:buNone/>
            </a:pPr>
            <a:endParaRPr lang="es-ES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LESIÓN MEDULAR ALTA </a:t>
            </a:r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con compromiso ventilatorio.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83926" y="1700808"/>
            <a:ext cx="8136904" cy="39703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bg1"/>
                </a:solidFill>
                <a:latin typeface="Comic Sans MS" pitchFamily="66" charset="0"/>
              </a:rPr>
              <a:t>OJO  CON:</a:t>
            </a:r>
          </a:p>
          <a:p>
            <a:endParaRPr lang="es-ES" sz="36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285750" indent="-285750">
              <a:buFontTx/>
              <a:buChar char="-"/>
            </a:pPr>
            <a:r>
              <a:rPr lang="es-ES" sz="3600" b="1" dirty="0" smtClean="0">
                <a:solidFill>
                  <a:schemeClr val="bg1"/>
                </a:solidFill>
                <a:latin typeface="Comic Sans MS" pitchFamily="66" charset="0"/>
              </a:rPr>
              <a:t>TRAUMA MAXILO-FACIAL.</a:t>
            </a:r>
          </a:p>
          <a:p>
            <a:pPr marL="285750" indent="-285750">
              <a:buFontTx/>
              <a:buChar char="-"/>
            </a:pPr>
            <a:r>
              <a:rPr lang="es-ES" sz="3600" b="1" dirty="0" smtClean="0">
                <a:solidFill>
                  <a:schemeClr val="bg1"/>
                </a:solidFill>
                <a:latin typeface="Comic Sans MS" pitchFamily="66" charset="0"/>
              </a:rPr>
              <a:t>TRAUMA DE CUELLO.</a:t>
            </a:r>
          </a:p>
          <a:p>
            <a:pPr marL="285750" indent="-285750">
              <a:buFontTx/>
              <a:buChar char="-"/>
            </a:pPr>
            <a:r>
              <a:rPr lang="es-ES" sz="3600" b="1" dirty="0" smtClean="0">
                <a:solidFill>
                  <a:schemeClr val="bg1"/>
                </a:solidFill>
                <a:latin typeface="Comic Sans MS" pitchFamily="66" charset="0"/>
              </a:rPr>
              <a:t>TRAUMA DE LARINGE (ronquera, enfisema subcutáneo, fractura palpable). </a:t>
            </a:r>
            <a:endParaRPr lang="es-ES" sz="3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16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404664"/>
            <a:ext cx="691276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PREDICCIÓN y MANEJO V.A. DIFÍCIL</a:t>
            </a:r>
            <a:endParaRPr lang="es-E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916832"/>
            <a:ext cx="7772400" cy="4572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PREDICTORES:</a:t>
            </a:r>
          </a:p>
          <a:p>
            <a:pPr marL="0" indent="0">
              <a:buNone/>
            </a:pPr>
            <a:endParaRPr lang="es-ES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lvl="2">
              <a:buFontTx/>
              <a:buChar char="-"/>
            </a:pPr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LESIÓN COLUMNA CERVICAL.</a:t>
            </a:r>
          </a:p>
          <a:p>
            <a:pPr lvl="2">
              <a:buFontTx/>
              <a:buChar char="-"/>
            </a:pPr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ARTRITIS SEVERA.</a:t>
            </a:r>
          </a:p>
          <a:p>
            <a:pPr lvl="2">
              <a:buFontTx/>
              <a:buChar char="-"/>
            </a:pPr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TRAUMA FACIAL/MANDIBULAR.</a:t>
            </a:r>
          </a:p>
          <a:p>
            <a:pPr lvl="2">
              <a:buFontTx/>
              <a:buChar char="-"/>
            </a:pPr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APERTURA BUCAL LIMITADA.</a:t>
            </a:r>
          </a:p>
          <a:p>
            <a:pPr lvl="2">
              <a:buFontTx/>
              <a:buChar char="-"/>
            </a:pPr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OBESIDAD.</a:t>
            </a:r>
          </a:p>
          <a:p>
            <a:pPr lvl="2">
              <a:buFontTx/>
              <a:buChar char="-"/>
            </a:pPr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VARIACIONES ANATÓMICAS (</a:t>
            </a:r>
            <a:r>
              <a:rPr lang="es-ES" b="1" dirty="0" err="1" smtClean="0">
                <a:solidFill>
                  <a:srgbClr val="002060"/>
                </a:solidFill>
                <a:latin typeface="Comic Sans MS" pitchFamily="66" charset="0"/>
              </a:rPr>
              <a:t>sobremordida</a:t>
            </a:r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s-ES" b="1" dirty="0" err="1" smtClean="0">
                <a:solidFill>
                  <a:srgbClr val="002060"/>
                </a:solidFill>
                <a:latin typeface="Comic Sans MS" pitchFamily="66" charset="0"/>
              </a:rPr>
              <a:t>retrognatia</a:t>
            </a:r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, cuello corto,…)</a:t>
            </a:r>
          </a:p>
          <a:p>
            <a:pPr lvl="2">
              <a:buFontTx/>
              <a:buChar char="-"/>
            </a:pPr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PEDIÁTRICO.</a:t>
            </a:r>
            <a:endParaRPr lang="es-ES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62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194550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44" y="3212976"/>
            <a:ext cx="7042150" cy="145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187624" y="3940051"/>
            <a:ext cx="6906518" cy="100111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76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188640"/>
            <a:ext cx="58178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 smtClean="0">
                <a:solidFill>
                  <a:srgbClr val="C00000"/>
                </a:solidFill>
                <a:latin typeface="Comic Sans MS" pitchFamily="66" charset="0"/>
              </a:rPr>
              <a:t>ESCALAS VALORACIÓN V.A. DIFÍCIL</a:t>
            </a:r>
            <a:endParaRPr lang="es-ES" b="1" u="sng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51520" y="2132856"/>
            <a:ext cx="8291264" cy="4572000"/>
          </a:xfrm>
        </p:spPr>
        <p:txBody>
          <a:bodyPr>
            <a:normAutofit/>
          </a:bodyPr>
          <a:lstStyle/>
          <a:p>
            <a:r>
              <a:rPr lang="es-ES" sz="3600" b="1" dirty="0" smtClean="0">
                <a:solidFill>
                  <a:srgbClr val="002060"/>
                </a:solidFill>
                <a:latin typeface="Comic Sans MS" pitchFamily="66" charset="0"/>
              </a:rPr>
              <a:t>ANATÓMICAS: </a:t>
            </a:r>
            <a:r>
              <a:rPr lang="es-ES" sz="3600" b="1" dirty="0" err="1" smtClean="0">
                <a:solidFill>
                  <a:srgbClr val="C00000"/>
                </a:solidFill>
                <a:latin typeface="Comic Sans MS" pitchFamily="66" charset="0"/>
              </a:rPr>
              <a:t>Mallampati</a:t>
            </a:r>
            <a:r>
              <a:rPr lang="es-ES" sz="3600" b="1" dirty="0" smtClean="0">
                <a:solidFill>
                  <a:srgbClr val="C00000"/>
                </a:solidFill>
                <a:latin typeface="Comic Sans MS" pitchFamily="66" charset="0"/>
              </a:rPr>
              <a:t> y </a:t>
            </a:r>
            <a:r>
              <a:rPr lang="es-ES" sz="3600" b="1" dirty="0" err="1" smtClean="0">
                <a:solidFill>
                  <a:srgbClr val="C00000"/>
                </a:solidFill>
                <a:latin typeface="Comic Sans MS" pitchFamily="66" charset="0"/>
              </a:rPr>
              <a:t>Cormack</a:t>
            </a:r>
            <a:endParaRPr lang="es-ES" sz="36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s-ES" sz="36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s-ES" sz="3600" b="1" dirty="0" smtClean="0">
                <a:solidFill>
                  <a:srgbClr val="002060"/>
                </a:solidFill>
                <a:latin typeface="Comic Sans MS" pitchFamily="66" charset="0"/>
              </a:rPr>
              <a:t>MULTIPARAMÉTRICAS: </a:t>
            </a:r>
            <a:r>
              <a:rPr lang="es-ES" sz="3600" b="1" dirty="0" err="1" smtClean="0">
                <a:solidFill>
                  <a:srgbClr val="C00000"/>
                </a:solidFill>
                <a:latin typeface="Comic Sans MS" pitchFamily="66" charset="0"/>
              </a:rPr>
              <a:t>Macocha</a:t>
            </a:r>
            <a:r>
              <a:rPr lang="es-ES" sz="3600" b="1" dirty="0" smtClean="0">
                <a:solidFill>
                  <a:srgbClr val="C00000"/>
                </a:solidFill>
                <a:latin typeface="Comic Sans MS" pitchFamily="66" charset="0"/>
              </a:rPr>
              <a:t> y </a:t>
            </a:r>
            <a:r>
              <a:rPr lang="es-ES" sz="3600" b="1" dirty="0" err="1" smtClean="0">
                <a:solidFill>
                  <a:srgbClr val="C00000"/>
                </a:solidFill>
                <a:latin typeface="Comic Sans MS" pitchFamily="66" charset="0"/>
              </a:rPr>
              <a:t>Lemon</a:t>
            </a:r>
            <a:r>
              <a:rPr lang="es-ES" sz="3600" b="1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  <a:endParaRPr lang="es-ES" sz="3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60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482453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353" y="1251203"/>
            <a:ext cx="339612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4704564" cy="1793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659" y="3573016"/>
            <a:ext cx="3358821" cy="1944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39910" y="503674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u="sng" dirty="0" smtClean="0">
                <a:solidFill>
                  <a:srgbClr val="002060"/>
                </a:solidFill>
                <a:latin typeface="Comic Sans MS" pitchFamily="66" charset="0"/>
              </a:rPr>
              <a:t>ESCALAS VALORACIÓN V.A.D. ANATÓMICAS</a:t>
            </a:r>
            <a:endParaRPr lang="es-ES" sz="2400" b="1" u="sng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05405" y="582678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FACILIDAD</a:t>
            </a:r>
            <a:endParaRPr lang="es-E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666578" y="5632435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DIFICULTAD</a:t>
            </a:r>
            <a:endParaRPr lang="es-E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616530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IMPOSIBILIDAD</a:t>
            </a:r>
            <a:endParaRPr lang="es-E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4860032" y="5229200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3491880" y="5085184"/>
            <a:ext cx="0" cy="4320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>
            <a:endCxn id="5" idx="0"/>
          </p:cNvCxnSpPr>
          <p:nvPr/>
        </p:nvCxnSpPr>
        <p:spPr>
          <a:xfrm flipH="1">
            <a:off x="1477513" y="5366276"/>
            <a:ext cx="574207" cy="460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971600" y="5445224"/>
            <a:ext cx="360040" cy="3815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80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39910" y="503674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u="sng" dirty="0" smtClean="0">
                <a:solidFill>
                  <a:srgbClr val="002060"/>
                </a:solidFill>
                <a:latin typeface="Comic Sans MS" pitchFamily="66" charset="0"/>
              </a:rPr>
              <a:t>ESCALAS VALORACIÓN V.A.D. MULTIPARAMÉTRICAS</a:t>
            </a:r>
            <a:endParaRPr lang="es-ES" sz="2400" b="1" u="sng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7056784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952328" y="602128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C00000"/>
                </a:solidFill>
                <a:latin typeface="Comic Sans MS" pitchFamily="66" charset="0"/>
              </a:rPr>
              <a:t>&gt; 3 predice DIFICULTAD</a:t>
            </a:r>
            <a:endParaRPr lang="es-ES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22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2121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18391"/>
            <a:ext cx="6858000" cy="429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1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7772400" cy="796950"/>
          </a:xfrm>
        </p:spPr>
        <p:txBody>
          <a:bodyPr/>
          <a:lstStyle/>
          <a:p>
            <a:pPr algn="ctr"/>
            <a:r>
              <a:rPr lang="es-ES" b="1" dirty="0" smtClean="0">
                <a:latin typeface="Comic Sans MS" pitchFamily="66" charset="0"/>
              </a:rPr>
              <a:t>LEMON</a:t>
            </a:r>
            <a:endParaRPr lang="es-ES" b="1" dirty="0">
              <a:latin typeface="Comic Sans MS" pitchFamily="66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895652"/>
              </p:ext>
            </p:extLst>
          </p:nvPr>
        </p:nvGraphicFramePr>
        <p:xfrm>
          <a:off x="1763688" y="1628800"/>
          <a:ext cx="5488940" cy="3645408"/>
        </p:xfrm>
        <a:graphic>
          <a:graphicData uri="http://schemas.openxmlformats.org/drawingml/2006/table">
            <a:tbl>
              <a:tblPr firstRow="1" firstCol="1" bandRow="1"/>
              <a:tblGrid>
                <a:gridCol w="1779270"/>
                <a:gridCol w="370967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Look: examinar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Buscar lesión o trauma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Evaluar: regla 3:3:3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Distancia interincisivos (&lt;3 traveses de dedo).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Distancia mentohiodea (&lt;3 traveses de dedo)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Distancia cartílago tiroides-suelo boca (&lt;3 traveses de dedo).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Mouth: apertura boca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Mallampati</a:t>
                      </a:r>
                      <a:r>
                        <a:rPr lang="es-E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≥ 3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Obstrucción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Presencia de epiglotitis o abscesos amigdalinos.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Neck: movilidad cuello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Presencia de collarín, imposibilidad extensión cuello.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30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60672" cy="78838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5300" b="1" u="sng" dirty="0" smtClean="0">
                <a:solidFill>
                  <a:srgbClr val="002060"/>
                </a:solidFill>
                <a:latin typeface="Comic Sans MS" pitchFamily="66" charset="0"/>
              </a:rPr>
              <a:t>ATLS</a:t>
            </a:r>
            <a:r>
              <a:rPr lang="es-ES" dirty="0" smtClean="0">
                <a:solidFill>
                  <a:srgbClr val="002060"/>
                </a:solidFill>
              </a:rPr>
              <a:t> 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645496"/>
          </a:xfrm>
        </p:spPr>
        <p:txBody>
          <a:bodyPr>
            <a:normAutofit fontScale="70000" lnSpcReduction="20000"/>
          </a:bodyPr>
          <a:lstStyle/>
          <a:p>
            <a:r>
              <a:rPr lang="es-ES" sz="3400" b="1" dirty="0" smtClean="0">
                <a:solidFill>
                  <a:srgbClr val="C00000"/>
                </a:solidFill>
                <a:latin typeface="Comic Sans MS" pitchFamily="66" charset="0"/>
              </a:rPr>
              <a:t>TRIAJE.</a:t>
            </a:r>
          </a:p>
          <a:p>
            <a:pPr marL="0" indent="0">
              <a:buNone/>
            </a:pPr>
            <a:endParaRPr lang="es-ES" sz="34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es-ES" sz="3400" b="1" dirty="0" smtClean="0">
                <a:solidFill>
                  <a:srgbClr val="002060"/>
                </a:solidFill>
                <a:latin typeface="Comic Sans MS" pitchFamily="66" charset="0"/>
              </a:rPr>
              <a:t>VALORACIÓN PRIMARIA (ABCDE).</a:t>
            </a:r>
          </a:p>
          <a:p>
            <a:pPr marL="0" indent="0">
              <a:buNone/>
            </a:pPr>
            <a:endParaRPr lang="es-ES" sz="34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es-ES" sz="3400" b="1" dirty="0" smtClean="0">
                <a:solidFill>
                  <a:srgbClr val="C00000"/>
                </a:solidFill>
                <a:latin typeface="Comic Sans MS" pitchFamily="66" charset="0"/>
              </a:rPr>
              <a:t>VALORAR NECESIDAD DE  TRASLADO.</a:t>
            </a:r>
          </a:p>
          <a:p>
            <a:pPr marL="0" indent="0">
              <a:buNone/>
            </a:pPr>
            <a:endParaRPr lang="es-ES" sz="34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es-ES" sz="3400" b="1" dirty="0" smtClean="0">
                <a:solidFill>
                  <a:srgbClr val="002060"/>
                </a:solidFill>
                <a:latin typeface="Comic Sans MS" pitchFamily="66" charset="0"/>
              </a:rPr>
              <a:t>VALORACIÓN SECUNDARIA </a:t>
            </a:r>
            <a:r>
              <a:rPr lang="es-ES" sz="3400" b="1" dirty="0" smtClean="0">
                <a:solidFill>
                  <a:srgbClr val="C00000"/>
                </a:solidFill>
                <a:latin typeface="Comic Sans MS" pitchFamily="66" charset="0"/>
              </a:rPr>
              <a:t>(historia, EF detallada).</a:t>
            </a:r>
          </a:p>
          <a:p>
            <a:pPr marL="0" indent="0">
              <a:buNone/>
            </a:pPr>
            <a:endParaRPr lang="es-ES" sz="34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es-ES" sz="3400" b="1" dirty="0" smtClean="0">
                <a:solidFill>
                  <a:srgbClr val="C00000"/>
                </a:solidFill>
                <a:latin typeface="Comic Sans MS" pitchFamily="66" charset="0"/>
              </a:rPr>
              <a:t>REEVALUACIÓN.</a:t>
            </a:r>
          </a:p>
          <a:p>
            <a:pPr marL="0" indent="0">
              <a:buNone/>
            </a:pPr>
            <a:endParaRPr lang="es-ES" sz="34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es-ES" sz="3400" b="1" dirty="0" smtClean="0">
                <a:solidFill>
                  <a:srgbClr val="C00000"/>
                </a:solidFill>
                <a:latin typeface="Comic Sans MS" pitchFamily="66" charset="0"/>
              </a:rPr>
              <a:t>TRATAMIENTO DEFINITIVO.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574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958975"/>
            <a:ext cx="8388350" cy="294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83568" y="4077072"/>
            <a:ext cx="6408712" cy="43204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44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CRICOTIROIDOTOMIA EMERGENCIA</a:t>
            </a:r>
            <a:endParaRPr lang="es-E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1560" y="1916832"/>
            <a:ext cx="7772400" cy="3925416"/>
          </a:xfrm>
        </p:spPr>
        <p:txBody>
          <a:bodyPr/>
          <a:lstStyle/>
          <a:p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IMPOSIBILIDAD DE INTUBAR (OROTRAQUEAL ó NASOTRAQUEAL) NI VENTILAR.</a:t>
            </a:r>
          </a:p>
          <a:p>
            <a:pPr marL="0" indent="0">
              <a:buNone/>
            </a:pPr>
            <a:endParaRPr lang="es-ES" b="1" dirty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DIFICULTAD ANATÓMICA.</a:t>
            </a:r>
          </a:p>
          <a:p>
            <a:pPr>
              <a:buFont typeface="Wingdings" pitchFamily="2" charset="2"/>
              <a:buChar char="Ø"/>
            </a:pPr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SANGRADO EXCESIVO NARIZ-BOCA.</a:t>
            </a:r>
          </a:p>
          <a:p>
            <a:pPr>
              <a:buFont typeface="Wingdings" pitchFamily="2" charset="2"/>
              <a:buChar char="Ø"/>
            </a:pPr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TRAUMA FACIAL MASIVO.</a:t>
            </a:r>
          </a:p>
          <a:p>
            <a:pPr>
              <a:buFont typeface="Wingdings" pitchFamily="2" charset="2"/>
              <a:buChar char="Ø"/>
            </a:pPr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OVA: </a:t>
            </a:r>
            <a:r>
              <a:rPr lang="es-ES" b="1" dirty="0" err="1" smtClean="0">
                <a:solidFill>
                  <a:srgbClr val="002060"/>
                </a:solidFill>
                <a:latin typeface="Comic Sans MS" pitchFamily="66" charset="0"/>
              </a:rPr>
              <a:t>angioedema</a:t>
            </a:r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, quemadura, trauma, …</a:t>
            </a:r>
          </a:p>
          <a:p>
            <a:pPr marL="0" indent="0">
              <a:buNone/>
            </a:pPr>
            <a:endParaRPr lang="es-ES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83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latin typeface="Comic Sans MS" pitchFamily="66" charset="0"/>
              </a:rPr>
              <a:t>Complicaciones CRICO</a:t>
            </a:r>
            <a:endParaRPr lang="es-ES" b="1" dirty="0"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609" y="1775338"/>
            <a:ext cx="7458273" cy="4139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68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04664"/>
            <a:ext cx="7772400" cy="79695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CONTRAINDICACIONES CRICO</a:t>
            </a:r>
            <a:endParaRPr lang="es-E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39552" y="1700808"/>
            <a:ext cx="7772400" cy="4572000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ABSOLUTAS:</a:t>
            </a:r>
          </a:p>
          <a:p>
            <a:pPr lvl="1" algn="just">
              <a:lnSpc>
                <a:spcPct val="115000"/>
              </a:lnSpc>
              <a:spcAft>
                <a:spcPts val="1200"/>
              </a:spcAft>
              <a:buFont typeface="Verdana" pitchFamily="34" charset="0"/>
              <a:buChar char="‒"/>
            </a:pPr>
            <a:r>
              <a:rPr lang="es-ES" sz="2000" dirty="0" smtClean="0">
                <a:solidFill>
                  <a:srgbClr val="002060"/>
                </a:solidFill>
                <a:latin typeface="Comic Sans MS" pitchFamily="66" charset="0"/>
                <a:ea typeface="Calibri"/>
                <a:cs typeface="Times New Roman"/>
              </a:rPr>
              <a:t>Intubación </a:t>
            </a:r>
            <a:r>
              <a:rPr lang="es-ES" sz="2000" dirty="0">
                <a:solidFill>
                  <a:srgbClr val="002060"/>
                </a:solidFill>
                <a:latin typeface="Comic Sans MS" pitchFamily="66" charset="0"/>
                <a:ea typeface="Calibri"/>
                <a:cs typeface="Times New Roman"/>
              </a:rPr>
              <a:t>con seguridad por vía oral o nasal al paciente. </a:t>
            </a:r>
          </a:p>
          <a:p>
            <a:pPr lvl="1" algn="just">
              <a:lnSpc>
                <a:spcPct val="115000"/>
              </a:lnSpc>
              <a:spcAft>
                <a:spcPts val="1200"/>
              </a:spcAft>
              <a:buFont typeface="Verdana" pitchFamily="34" charset="0"/>
              <a:buChar char="‒"/>
            </a:pPr>
            <a:r>
              <a:rPr lang="es-ES" sz="2000" dirty="0">
                <a:solidFill>
                  <a:srgbClr val="002060"/>
                </a:solidFill>
                <a:latin typeface="Comic Sans MS" pitchFamily="66" charset="0"/>
                <a:ea typeface="Calibri"/>
                <a:cs typeface="Times New Roman"/>
              </a:rPr>
              <a:t>Transacción de la tráquea.</a:t>
            </a:r>
          </a:p>
          <a:p>
            <a:pPr lvl="1" algn="just">
              <a:lnSpc>
                <a:spcPct val="115000"/>
              </a:lnSpc>
              <a:spcAft>
                <a:spcPts val="1200"/>
              </a:spcAft>
              <a:buFont typeface="Verdana" pitchFamily="34" charset="0"/>
              <a:buChar char="‒"/>
            </a:pPr>
            <a:r>
              <a:rPr lang="es-ES" sz="2000" dirty="0">
                <a:solidFill>
                  <a:srgbClr val="002060"/>
                </a:solidFill>
                <a:latin typeface="Comic Sans MS" pitchFamily="66" charset="0"/>
                <a:ea typeface="Calibri"/>
                <a:cs typeface="Times New Roman"/>
              </a:rPr>
              <a:t>Fractura de la laringe. </a:t>
            </a:r>
          </a:p>
          <a:p>
            <a:pPr lvl="1" algn="just">
              <a:lnSpc>
                <a:spcPct val="115000"/>
              </a:lnSpc>
              <a:spcAft>
                <a:spcPts val="1200"/>
              </a:spcAft>
              <a:buFont typeface="Verdana" pitchFamily="34" charset="0"/>
              <a:buChar char="‒"/>
            </a:pPr>
            <a:r>
              <a:rPr lang="es-ES" sz="2000" dirty="0">
                <a:solidFill>
                  <a:srgbClr val="002060"/>
                </a:solidFill>
                <a:latin typeface="Comic Sans MS" pitchFamily="66" charset="0"/>
                <a:ea typeface="Calibri"/>
                <a:cs typeface="Times New Roman"/>
              </a:rPr>
              <a:t>Rotura </a:t>
            </a:r>
            <a:r>
              <a:rPr lang="es-ES" sz="2000" dirty="0" err="1">
                <a:solidFill>
                  <a:srgbClr val="002060"/>
                </a:solidFill>
                <a:latin typeface="Comic Sans MS" pitchFamily="66" charset="0"/>
                <a:ea typeface="Calibri"/>
                <a:cs typeface="Times New Roman"/>
              </a:rPr>
              <a:t>laringotraqueal</a:t>
            </a:r>
            <a:r>
              <a:rPr lang="es-ES" sz="2000" dirty="0" smtClean="0">
                <a:solidFill>
                  <a:srgbClr val="002060"/>
                </a:solidFill>
                <a:latin typeface="Comic Sans MS" pitchFamily="66" charset="0"/>
                <a:ea typeface="Calibri"/>
                <a:cs typeface="Times New Roman"/>
              </a:rPr>
              <a:t>.</a:t>
            </a:r>
          </a:p>
          <a:p>
            <a:pPr marL="320040" lvl="1" indent="0" algn="just">
              <a:lnSpc>
                <a:spcPct val="115000"/>
              </a:lnSpc>
              <a:spcAft>
                <a:spcPts val="1200"/>
              </a:spcAft>
              <a:buNone/>
            </a:pPr>
            <a:endParaRPr lang="es-ES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RELATIVAS:</a:t>
            </a:r>
          </a:p>
          <a:p>
            <a:pPr lvl="1">
              <a:buFont typeface="Verdana" pitchFamily="34" charset="0"/>
              <a:buChar char="‒"/>
            </a:pPr>
            <a:r>
              <a:rPr lang="es-ES" sz="2000" dirty="0" smtClean="0">
                <a:solidFill>
                  <a:srgbClr val="002060"/>
                </a:solidFill>
                <a:latin typeface="Comic Sans MS" pitchFamily="66" charset="0"/>
              </a:rPr>
              <a:t>Niños &lt; 8 años.</a:t>
            </a:r>
          </a:p>
          <a:p>
            <a:pPr lvl="1">
              <a:buFont typeface="Verdana" pitchFamily="34" charset="0"/>
              <a:buChar char="‒"/>
            </a:pPr>
            <a:r>
              <a:rPr lang="es-ES" sz="2000" dirty="0" smtClean="0">
                <a:solidFill>
                  <a:srgbClr val="002060"/>
                </a:solidFill>
                <a:latin typeface="Comic Sans MS" pitchFamily="66" charset="0"/>
              </a:rPr>
              <a:t>Diátesis hemorrágica.</a:t>
            </a:r>
            <a:endParaRPr lang="es-ES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4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72400" cy="796950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rgbClr val="92D050"/>
                </a:solidFill>
                <a:latin typeface="Comic Sans MS" pitchFamily="66" charset="0"/>
              </a:rPr>
              <a:t>B: VENTILACIÓN</a:t>
            </a:r>
            <a:endParaRPr lang="es-ES" b="1" dirty="0"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1560" y="1988840"/>
            <a:ext cx="7772400" cy="3456384"/>
          </a:xfrm>
        </p:spPr>
        <p:txBody>
          <a:bodyPr/>
          <a:lstStyle/>
          <a:p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OBJETIVO: reconocer lesiones vitales.</a:t>
            </a:r>
          </a:p>
          <a:p>
            <a:pPr marL="0" indent="0">
              <a:buNone/>
            </a:pPr>
            <a:endParaRPr lang="es-ES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lvl="1">
              <a:buFontTx/>
              <a:buChar char="-"/>
            </a:pPr>
            <a:r>
              <a:rPr lang="es-ES" sz="2800" b="1" dirty="0" smtClean="0">
                <a:solidFill>
                  <a:srgbClr val="002060"/>
                </a:solidFill>
                <a:latin typeface="Comic Sans MS" pitchFamily="66" charset="0"/>
              </a:rPr>
              <a:t>NEUMOTÓRAX A TENSIÓN.</a:t>
            </a:r>
          </a:p>
          <a:p>
            <a:pPr lvl="1">
              <a:buFontTx/>
              <a:buChar char="-"/>
            </a:pPr>
            <a:r>
              <a:rPr lang="es-ES" sz="2800" b="1" dirty="0" smtClean="0">
                <a:solidFill>
                  <a:srgbClr val="002060"/>
                </a:solidFill>
                <a:latin typeface="Comic Sans MS" pitchFamily="66" charset="0"/>
              </a:rPr>
              <a:t>NEUMOTÓRAX ABIERTO.</a:t>
            </a:r>
          </a:p>
          <a:p>
            <a:pPr lvl="1">
              <a:buFontTx/>
              <a:buChar char="-"/>
            </a:pPr>
            <a:r>
              <a:rPr lang="es-ES" sz="2800" b="1" dirty="0" smtClean="0">
                <a:solidFill>
                  <a:srgbClr val="002060"/>
                </a:solidFill>
                <a:latin typeface="Comic Sans MS" pitchFamily="66" charset="0"/>
              </a:rPr>
              <a:t>TÓRAX INESTABLE o VOLET COSTAL.</a:t>
            </a:r>
          </a:p>
          <a:p>
            <a:pPr lvl="1">
              <a:buFontTx/>
              <a:buChar char="-"/>
            </a:pPr>
            <a:r>
              <a:rPr lang="es-ES" sz="2800" b="1" dirty="0" smtClean="0">
                <a:solidFill>
                  <a:srgbClr val="002060"/>
                </a:solidFill>
                <a:latin typeface="Comic Sans MS" pitchFamily="66" charset="0"/>
              </a:rPr>
              <a:t>HEMOTÓRAX MASIVO</a:t>
            </a:r>
          </a:p>
          <a:p>
            <a:pPr lvl="1">
              <a:buFontTx/>
              <a:buChar char="-"/>
            </a:pPr>
            <a:r>
              <a:rPr lang="es-ES" sz="2800" b="1" dirty="0" smtClean="0">
                <a:solidFill>
                  <a:srgbClr val="002060"/>
                </a:solidFill>
                <a:latin typeface="Comic Sans MS" pitchFamily="66" charset="0"/>
              </a:rPr>
              <a:t>TAPONAMIENTO CARDIACO.</a:t>
            </a:r>
            <a:endParaRPr lang="es-ES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94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868958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MANEJO - B</a:t>
            </a:r>
            <a:endParaRPr lang="es-ES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accent1"/>
                </a:solidFill>
                <a:latin typeface="Comic Sans MS" pitchFamily="66" charset="0"/>
              </a:rPr>
              <a:t>O2 alto flujo.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1"/>
                </a:solidFill>
                <a:latin typeface="Comic Sans MS" pitchFamily="66" charset="0"/>
              </a:rPr>
              <a:t>DESCUBRIR TÓRAX:</a:t>
            </a:r>
          </a:p>
          <a:p>
            <a:pPr lvl="1">
              <a:buFont typeface="Verdana" pitchFamily="34" charset="0"/>
              <a:buChar char="‒"/>
            </a:pPr>
            <a:r>
              <a:rPr lang="es-ES" b="1" dirty="0" smtClean="0">
                <a:solidFill>
                  <a:schemeClr val="accent1"/>
                </a:solidFill>
                <a:latin typeface="Comic Sans MS" pitchFamily="66" charset="0"/>
              </a:rPr>
              <a:t>Inspección.</a:t>
            </a:r>
          </a:p>
          <a:p>
            <a:pPr lvl="1">
              <a:buFont typeface="Verdana" pitchFamily="34" charset="0"/>
              <a:buChar char="‒"/>
            </a:pPr>
            <a:r>
              <a:rPr lang="es-ES" b="1" dirty="0" smtClean="0">
                <a:solidFill>
                  <a:schemeClr val="accent1"/>
                </a:solidFill>
                <a:latin typeface="Comic Sans MS" pitchFamily="66" charset="0"/>
              </a:rPr>
              <a:t>Auscultación: pulmonar y cardiaca.</a:t>
            </a:r>
          </a:p>
          <a:p>
            <a:pPr lvl="1">
              <a:buFont typeface="Verdana" pitchFamily="34" charset="0"/>
              <a:buChar char="‒"/>
            </a:pPr>
            <a:r>
              <a:rPr lang="es-ES" b="1" dirty="0" smtClean="0">
                <a:solidFill>
                  <a:schemeClr val="accent1"/>
                </a:solidFill>
                <a:latin typeface="Comic Sans MS" pitchFamily="66" charset="0"/>
              </a:rPr>
              <a:t>Palpación.</a:t>
            </a:r>
          </a:p>
          <a:p>
            <a:pPr lvl="1">
              <a:buFont typeface="Verdana" pitchFamily="34" charset="0"/>
              <a:buChar char="‒"/>
            </a:pPr>
            <a:r>
              <a:rPr lang="es-ES" b="1" dirty="0" smtClean="0">
                <a:solidFill>
                  <a:schemeClr val="accent1"/>
                </a:solidFill>
                <a:latin typeface="Comic Sans MS" pitchFamily="66" charset="0"/>
              </a:rPr>
              <a:t>Percusión: matidez / timpanismo. </a:t>
            </a:r>
          </a:p>
          <a:p>
            <a:pPr marL="320040" lvl="1" indent="0">
              <a:buNone/>
            </a:pPr>
            <a:endParaRPr lang="es-ES" b="1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1"/>
                </a:solidFill>
                <a:latin typeface="Comic Sans MS" pitchFamily="66" charset="0"/>
              </a:rPr>
              <a:t>PULSIOXÍMETRO, objetivo SatO2 &gt; 90%.</a:t>
            </a:r>
          </a:p>
          <a:p>
            <a:pPr marL="0" indent="0">
              <a:buNone/>
            </a:pPr>
            <a:endParaRPr lang="es-ES" b="1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1"/>
                </a:solidFill>
                <a:latin typeface="Comic Sans MS" pitchFamily="66" charset="0"/>
              </a:rPr>
              <a:t>CAPNOGRAFÍA.</a:t>
            </a:r>
            <a:endParaRPr lang="es-ES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86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796950"/>
          </a:xfrm>
        </p:spPr>
        <p:txBody>
          <a:bodyPr/>
          <a:lstStyle/>
          <a:p>
            <a:pPr algn="ctr"/>
            <a:r>
              <a:rPr lang="es-ES" b="1" u="sng" dirty="0" smtClean="0">
                <a:solidFill>
                  <a:srgbClr val="002060"/>
                </a:solidFill>
                <a:latin typeface="Comic Sans MS" pitchFamily="66" charset="0"/>
              </a:rPr>
              <a:t>NEUMOTÓRAX A TENSIÓN</a:t>
            </a:r>
            <a:endParaRPr lang="es-ES" b="1" u="sng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9073008" cy="4572000"/>
          </a:xfrm>
        </p:spPr>
        <p:txBody>
          <a:bodyPr>
            <a:normAutofit fontScale="92500" lnSpcReduction="10000"/>
          </a:bodyPr>
          <a:lstStyle/>
          <a:p>
            <a:r>
              <a:rPr lang="es-ES" sz="3000" b="1" dirty="0" smtClean="0">
                <a:solidFill>
                  <a:srgbClr val="C00000"/>
                </a:solidFill>
                <a:latin typeface="Comic Sans MS" pitchFamily="66" charset="0"/>
              </a:rPr>
              <a:t>Distensión venosa yugular y desviación traqueal. </a:t>
            </a:r>
          </a:p>
          <a:p>
            <a:r>
              <a:rPr lang="es-ES" sz="3000" b="1" dirty="0" smtClean="0">
                <a:solidFill>
                  <a:srgbClr val="C00000"/>
                </a:solidFill>
                <a:latin typeface="Comic Sans MS" pitchFamily="66" charset="0"/>
              </a:rPr>
              <a:t>Disminución ruidos respiratorios unilateral. </a:t>
            </a:r>
          </a:p>
          <a:p>
            <a:r>
              <a:rPr lang="es-ES" sz="3000" b="1" dirty="0" smtClean="0">
                <a:solidFill>
                  <a:srgbClr val="C00000"/>
                </a:solidFill>
                <a:latin typeface="Comic Sans MS" pitchFamily="66" charset="0"/>
              </a:rPr>
              <a:t>Timpanismo.</a:t>
            </a:r>
          </a:p>
          <a:p>
            <a:endParaRPr lang="es-ES" b="1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PUNCIÓN LATERAL (</a:t>
            </a:r>
            <a:r>
              <a:rPr lang="es-ES" b="1" dirty="0" err="1" smtClean="0">
                <a:solidFill>
                  <a:srgbClr val="C00000"/>
                </a:solidFill>
                <a:latin typeface="Comic Sans MS" pitchFamily="66" charset="0"/>
              </a:rPr>
              <a:t>atls</a:t>
            </a:r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 / </a:t>
            </a:r>
            <a:r>
              <a:rPr lang="es-ES" b="1" dirty="0" err="1" smtClean="0">
                <a:solidFill>
                  <a:srgbClr val="C00000"/>
                </a:solidFill>
                <a:latin typeface="Comic Sans MS" pitchFamily="66" charset="0"/>
              </a:rPr>
              <a:t>phtls</a:t>
            </a:r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): </a:t>
            </a:r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4º-5º EIC – LAA.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Catéter 14G al menos 5cm.</a:t>
            </a:r>
          </a:p>
          <a:p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PUNCIÓN ANTERIOR</a:t>
            </a:r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: 2º EIC – LMC.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Catéter 14G 6-9cm.</a:t>
            </a:r>
          </a:p>
          <a:p>
            <a:pPr marL="0" indent="0">
              <a:buNone/>
            </a:pPr>
            <a:endParaRPr lang="es-ES" b="1" dirty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Válvula de Heimlich o sello </a:t>
            </a:r>
            <a:r>
              <a:rPr lang="es-ES" b="1" dirty="0" err="1" smtClean="0">
                <a:solidFill>
                  <a:srgbClr val="002060"/>
                </a:solidFill>
                <a:latin typeface="Comic Sans MS" pitchFamily="66" charset="0"/>
              </a:rPr>
              <a:t>Asherman</a:t>
            </a:r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endParaRPr lang="es-ES" dirty="0"/>
          </a:p>
          <a:p>
            <a:endParaRPr lang="es-ES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38" y="938213"/>
            <a:ext cx="4986337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78229" y="5919788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92D050"/>
                </a:solidFill>
                <a:latin typeface="Comic Sans MS" pitchFamily="66" charset="0"/>
              </a:rPr>
              <a:t>No IOT hasta no resolver el neumotórax</a:t>
            </a:r>
            <a:endParaRPr lang="es-ES" sz="3200" b="1" dirty="0">
              <a:solidFill>
                <a:srgbClr val="92D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73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683568" y="332656"/>
            <a:ext cx="7772400" cy="79695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u="sng" dirty="0" smtClean="0">
                <a:solidFill>
                  <a:srgbClr val="002060"/>
                </a:solidFill>
                <a:latin typeface="Comic Sans MS" pitchFamily="66" charset="0"/>
              </a:rPr>
              <a:t>NEUMOTÓRAX ABIERTO</a:t>
            </a:r>
            <a:endParaRPr lang="es-ES" b="1" u="sng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1412776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s-ES" sz="2400" b="1" dirty="0" smtClean="0">
                <a:solidFill>
                  <a:srgbClr val="C00000"/>
                </a:solidFill>
                <a:latin typeface="Comic Sans MS" pitchFamily="66" charset="0"/>
              </a:rPr>
              <a:t>HERIDA PENETRANTE &gt; 3cm (&gt; 2/3 diámetro de la </a:t>
            </a:r>
            <a:r>
              <a:rPr lang="es-ES" sz="2400" b="1" dirty="0" err="1" smtClean="0">
                <a:solidFill>
                  <a:srgbClr val="C00000"/>
                </a:solidFill>
                <a:latin typeface="Comic Sans MS" pitchFamily="66" charset="0"/>
              </a:rPr>
              <a:t>traquea</a:t>
            </a:r>
            <a:r>
              <a:rPr lang="es-ES" sz="2400" b="1" dirty="0" smtClean="0">
                <a:solidFill>
                  <a:srgbClr val="C00000"/>
                </a:solidFill>
                <a:latin typeface="Comic Sans MS" pitchFamily="66" charset="0"/>
              </a:rPr>
              <a:t>).</a:t>
            </a:r>
          </a:p>
          <a:p>
            <a:endParaRPr lang="es-ES" sz="24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s-ES" sz="2400" b="1" dirty="0" smtClean="0">
                <a:solidFill>
                  <a:srgbClr val="C00000"/>
                </a:solidFill>
                <a:latin typeface="Comic Sans MS" pitchFamily="66" charset="0"/>
              </a:rPr>
              <a:t>PR. ATMOSFÉRICA = PR. INTRATORÁCICA   </a:t>
            </a:r>
            <a:r>
              <a:rPr lang="es-ES" sz="2400" b="1" dirty="0" smtClean="0">
                <a:solidFill>
                  <a:srgbClr val="C00000"/>
                </a:solidFill>
                <a:latin typeface="Comic Sans MS" pitchFamily="66" charset="0"/>
                <a:cs typeface="Times New Roman"/>
              </a:rPr>
              <a:t>→  COLAPSO PULMONAR</a:t>
            </a:r>
          </a:p>
          <a:p>
            <a:endParaRPr lang="es-ES" sz="2400" b="1" dirty="0" smtClean="0">
              <a:solidFill>
                <a:srgbClr val="C00000"/>
              </a:solidFill>
              <a:latin typeface="Comic Sans MS" pitchFamily="66" charset="0"/>
              <a:cs typeface="Times New Roman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s-ES" sz="2400" b="1" dirty="0" smtClean="0">
                <a:solidFill>
                  <a:srgbClr val="C00000"/>
                </a:solidFill>
                <a:latin typeface="Comic Sans MS" pitchFamily="66" charset="0"/>
                <a:cs typeface="Times New Roman"/>
              </a:rPr>
              <a:t>TAMAÑO PNEUMOTÓRAX proporcional al TAMAÑO LESIÓN.</a:t>
            </a:r>
          </a:p>
          <a:p>
            <a:pPr marL="285750" indent="-285750">
              <a:buFont typeface="Wingdings" pitchFamily="2" charset="2"/>
              <a:buChar char="§"/>
            </a:pPr>
            <a:endParaRPr lang="es-ES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95536" y="4829096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2060"/>
                </a:solidFill>
                <a:latin typeface="Comic Sans MS" pitchFamily="66" charset="0"/>
              </a:rPr>
              <a:t>SELLO ASHERMAN  ó  APOSITO adhesivo 3 LADOS</a:t>
            </a:r>
            <a:endParaRPr lang="es-ES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22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868958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HEMOTÓRAX MASIVO</a:t>
            </a:r>
            <a:endParaRPr lang="es-ES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11560" y="1360436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ES" dirty="0" smtClean="0"/>
              <a:t> </a:t>
            </a:r>
            <a:r>
              <a:rPr lang="es-ES" sz="2400" b="1" dirty="0" smtClean="0">
                <a:solidFill>
                  <a:srgbClr val="C00000"/>
                </a:solidFill>
                <a:latin typeface="Comic Sans MS" pitchFamily="66" charset="0"/>
              </a:rPr>
              <a:t>&gt; 1500 cc SANGRE ó &gt; 1/3 de la volemia del paciente. </a:t>
            </a:r>
          </a:p>
          <a:p>
            <a:pPr marL="285750" indent="-285750">
              <a:buFont typeface="Wingdings" pitchFamily="2" charset="2"/>
              <a:buChar char="Ø"/>
            </a:pPr>
            <a:endParaRPr lang="es-ES" sz="2400" b="1" dirty="0">
              <a:solidFill>
                <a:srgbClr val="C00000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ES" sz="2400" b="1" dirty="0" smtClean="0">
                <a:solidFill>
                  <a:srgbClr val="002060"/>
                </a:solidFill>
                <a:latin typeface="Comic Sans MS" pitchFamily="66" charset="0"/>
              </a:rPr>
              <a:t>VENAS CUELLO APLANADAS (hipovolemia).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S" sz="2400" b="1" dirty="0" smtClean="0">
                <a:solidFill>
                  <a:srgbClr val="002060"/>
                </a:solidFill>
                <a:latin typeface="Comic Sans MS" pitchFamily="66" charset="0"/>
              </a:rPr>
              <a:t>DISMINUCIÓN RUÍDOS RESPIRATORIOS.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S" sz="2400" b="1" dirty="0" smtClean="0">
                <a:solidFill>
                  <a:srgbClr val="002060"/>
                </a:solidFill>
                <a:latin typeface="Comic Sans MS" pitchFamily="66" charset="0"/>
              </a:rPr>
              <a:t>MATIDEZ</a:t>
            </a:r>
            <a:r>
              <a:rPr lang="es-ES" sz="2400" b="1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  <a:endParaRPr lang="es-ES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11560" y="4077072"/>
            <a:ext cx="698477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O2.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RESUCITACIÓN HIPOTENSIVA (PAS : 80-90mmHg).</a:t>
            </a:r>
          </a:p>
          <a:p>
            <a:endParaRPr lang="es-ES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sz="3200" b="1" dirty="0" smtClean="0">
                <a:solidFill>
                  <a:srgbClr val="002060"/>
                </a:solidFill>
                <a:latin typeface="Comic Sans MS" pitchFamily="66" charset="0"/>
              </a:rPr>
              <a:t>TUBO DRENAJE TORÁCICO (28-39Fr) 5º EIC LAM</a:t>
            </a:r>
          </a:p>
          <a:p>
            <a:pPr marL="285750" indent="-285750">
              <a:buFont typeface="Arial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907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124744"/>
            <a:ext cx="803910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691614" y="1379603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FF0000"/>
                </a:solidFill>
                <a:latin typeface="Comic Sans MS" pitchFamily="66" charset="0"/>
              </a:rPr>
              <a:t>ATLS</a:t>
            </a:r>
            <a:endParaRPr lang="es-ES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419872" y="5229200"/>
            <a:ext cx="100811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</a:rPr>
              <a:t>MATE</a:t>
            </a:r>
            <a:endParaRPr lang="es-E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572000" y="4005064"/>
            <a:ext cx="14401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</a:rPr>
              <a:t>MUY DESVIADA</a:t>
            </a:r>
            <a:endParaRPr lang="es-E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691614" y="5282966"/>
            <a:ext cx="161669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FF0000"/>
                </a:solidFill>
                <a:latin typeface="Comic Sans MS" pitchFamily="66" charset="0"/>
              </a:rPr>
              <a:t>COLAPSADAS</a:t>
            </a:r>
            <a:endParaRPr lang="es-ES" sz="1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6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92350"/>
            <a:ext cx="855345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722595" y="4072486"/>
            <a:ext cx="28083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94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1844675"/>
            <a:ext cx="7232650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187624" y="3717032"/>
            <a:ext cx="6552728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867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04664"/>
            <a:ext cx="7772400" cy="868958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TÓRAX INESTABLE (VOLET)</a:t>
            </a:r>
            <a:endParaRPr lang="es-ES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755576" y="1916832"/>
            <a:ext cx="7560840" cy="4572000"/>
          </a:xfrm>
        </p:spPr>
        <p:txBody>
          <a:bodyPr/>
          <a:lstStyle/>
          <a:p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FX ≥ 2 COSTILLAS ADYACENTES en ≥ 2 PUNTOS.</a:t>
            </a:r>
          </a:p>
          <a:p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SEGMENTO FLOTANTE («</a:t>
            </a:r>
            <a:r>
              <a:rPr lang="es-ES" b="1" dirty="0" err="1" smtClean="0">
                <a:solidFill>
                  <a:srgbClr val="002060"/>
                </a:solidFill>
                <a:latin typeface="Comic Sans MS" pitchFamily="66" charset="0"/>
              </a:rPr>
              <a:t>Mov.paradójico</a:t>
            </a:r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»)</a:t>
            </a:r>
          </a:p>
          <a:p>
            <a:endParaRPr lang="es-ES" b="1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O2 (PEEP: VMNI / VMI). (cuidado por coexistir neumotórax).</a:t>
            </a:r>
          </a:p>
          <a:p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ANALGESIA.</a:t>
            </a:r>
            <a:endParaRPr lang="es-ES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95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2400" cy="868958"/>
          </a:xfrm>
        </p:spPr>
        <p:txBody>
          <a:bodyPr/>
          <a:lstStyle/>
          <a:p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TAPONAMIENTO CARDIACO</a:t>
            </a:r>
            <a:endParaRPr lang="es-ES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Suficiente con 75-100 </a:t>
            </a:r>
            <a:r>
              <a:rPr lang="es-ES" dirty="0" err="1" smtClean="0"/>
              <a:t>cc.</a:t>
            </a:r>
            <a:r>
              <a:rPr lang="es-ES" dirty="0" smtClean="0"/>
              <a:t> </a:t>
            </a:r>
          </a:p>
          <a:p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HIPOTENSIÓN ARTERIAL.</a:t>
            </a:r>
          </a:p>
          <a:p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DISTENSIÓN VENOSA YUGULAR.</a:t>
            </a:r>
          </a:p>
          <a:p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DISMINUCIÓN TONOS CARDIACOS</a:t>
            </a:r>
            <a:r>
              <a:rPr lang="es-ES" dirty="0" smtClean="0"/>
              <a:t>. </a:t>
            </a:r>
          </a:p>
          <a:p>
            <a:r>
              <a:rPr lang="es-ES" dirty="0" smtClean="0">
                <a:solidFill>
                  <a:srgbClr val="C00000"/>
                </a:solidFill>
              </a:rPr>
              <a:t>PULSO PARADÓJICO </a:t>
            </a:r>
            <a:r>
              <a:rPr lang="es-ES" dirty="0" smtClean="0"/>
              <a:t>(pérdida pulso </a:t>
            </a:r>
            <a:r>
              <a:rPr lang="es-ES" dirty="0" err="1" smtClean="0"/>
              <a:t>priférico</a:t>
            </a:r>
            <a:r>
              <a:rPr lang="es-ES" dirty="0" smtClean="0"/>
              <a:t> en la </a:t>
            </a:r>
            <a:r>
              <a:rPr lang="es-ES" dirty="0" err="1" smtClean="0"/>
              <a:t>insp</a:t>
            </a:r>
            <a:r>
              <a:rPr lang="es-ES" dirty="0" smtClean="0"/>
              <a:t>.)</a:t>
            </a:r>
          </a:p>
          <a:p>
            <a:r>
              <a:rPr lang="es-ES" dirty="0" smtClean="0">
                <a:solidFill>
                  <a:srgbClr val="C00000"/>
                </a:solidFill>
              </a:rPr>
              <a:t>SIGNO KUSSMAUL </a:t>
            </a:r>
            <a:r>
              <a:rPr lang="es-ES" dirty="0" smtClean="0"/>
              <a:t>(aumento Pr. Venosa con </a:t>
            </a:r>
            <a:r>
              <a:rPr lang="es-ES" dirty="0" err="1" smtClean="0"/>
              <a:t>insp</a:t>
            </a:r>
            <a:r>
              <a:rPr lang="es-ES" dirty="0" smtClean="0"/>
              <a:t>.).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7812360" y="2420888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TRIADA DE BECK</a:t>
            </a:r>
            <a:endParaRPr lang="es-E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4 Cerrar llave"/>
          <p:cNvSpPr/>
          <p:nvPr/>
        </p:nvSpPr>
        <p:spPr>
          <a:xfrm>
            <a:off x="7438178" y="2060848"/>
            <a:ext cx="504056" cy="11521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827584" y="4869160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ES" sz="2800" b="1" dirty="0" smtClean="0">
                <a:solidFill>
                  <a:srgbClr val="002060"/>
                </a:solidFill>
                <a:latin typeface="Comic Sans MS" pitchFamily="66" charset="0"/>
              </a:rPr>
              <a:t>O2.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S" sz="2800" b="1" dirty="0" smtClean="0">
                <a:solidFill>
                  <a:srgbClr val="002060"/>
                </a:solidFill>
                <a:latin typeface="Comic Sans MS" pitchFamily="66" charset="0"/>
              </a:rPr>
              <a:t>RESUCITACIÓN HIPOTENSIVA.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S" sz="2800" b="1" dirty="0" smtClean="0">
                <a:solidFill>
                  <a:srgbClr val="002060"/>
                </a:solidFill>
                <a:latin typeface="Comic Sans MS" pitchFamily="66" charset="0"/>
              </a:rPr>
              <a:t>PERICARDIOCENTESIS.</a:t>
            </a:r>
            <a:endParaRPr lang="es-ES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2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847850"/>
            <a:ext cx="718185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187624" y="3933056"/>
            <a:ext cx="2592288" cy="432048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568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506171"/>
              </p:ext>
            </p:extLst>
          </p:nvPr>
        </p:nvGraphicFramePr>
        <p:xfrm>
          <a:off x="539552" y="1412776"/>
          <a:ext cx="8064896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0324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TAPONAMIENTO</a:t>
                      </a:r>
                      <a:endParaRPr lang="es-ES" sz="24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PNEUMOTÓRAX</a:t>
                      </a:r>
                      <a:r>
                        <a:rPr lang="es-ES" sz="2400" baseline="0" dirty="0" smtClean="0"/>
                        <a:t> A TENSIÓN</a:t>
                      </a:r>
                      <a:endParaRPr lang="es-ES" sz="24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DISMINUCIÓN</a:t>
                      </a:r>
                      <a:r>
                        <a:rPr lang="es-ES" sz="24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TONOS CARDIACOS</a:t>
                      </a:r>
                      <a:endParaRPr lang="es-ES" sz="24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DISMINUCIÓN</a:t>
                      </a:r>
                      <a:r>
                        <a:rPr lang="es-ES" sz="24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RUIDOS RESPIRATORIOS</a:t>
                      </a:r>
                      <a:endParaRPr lang="es-ES" sz="24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66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TRAQUEA CENTRADA</a:t>
                      </a:r>
                      <a:endParaRPr lang="es-ES" sz="24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DESVIACIÓN</a:t>
                      </a:r>
                      <a:r>
                        <a:rPr lang="es-ES" sz="24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TRAQUEAL</a:t>
                      </a:r>
                      <a:endParaRPr lang="es-ES" sz="24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66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SHOCK OBSTRUCTIVO</a:t>
                      </a:r>
                      <a:endParaRPr lang="es-ES" sz="24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SHOCK</a:t>
                      </a:r>
                      <a:r>
                        <a:rPr lang="es-ES" sz="24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CARDIOGÉNICO (</a:t>
                      </a:r>
                      <a:r>
                        <a:rPr lang="es-ES" sz="24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  <a:cs typeface="Calibri"/>
                        </a:rPr>
                        <a:t>↓GC)</a:t>
                      </a:r>
                      <a:endParaRPr lang="es-ES" sz="24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66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DISTENSIÓN</a:t>
                      </a:r>
                      <a:r>
                        <a:rPr lang="es-ES" sz="24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VENOSA YUGULAR</a:t>
                      </a:r>
                      <a:endParaRPr lang="es-ES" sz="24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DISTENSIÓN</a:t>
                      </a:r>
                      <a:r>
                        <a:rPr lang="es-ES" sz="24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VENOSA YUGULAR</a:t>
                      </a:r>
                      <a:endParaRPr lang="es-ES" sz="24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66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PULSO</a:t>
                      </a:r>
                      <a:r>
                        <a:rPr lang="es-ES" sz="24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PARADÓJICO</a:t>
                      </a:r>
                    </a:p>
                    <a:p>
                      <a:pPr algn="ctr"/>
                      <a:r>
                        <a:rPr lang="es-ES" sz="24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SIGNO KUSSMAUL</a:t>
                      </a:r>
                    </a:p>
                  </a:txBody>
                  <a:tcP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4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66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80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72400" cy="796950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rgbClr val="92D050"/>
                </a:solidFill>
                <a:latin typeface="Comic Sans MS" pitchFamily="66" charset="0"/>
              </a:rPr>
              <a:t>C - CIRCULACIÓN</a:t>
            </a:r>
            <a:endParaRPr lang="es-ES" b="1" dirty="0"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1560" y="2204864"/>
            <a:ext cx="8003232" cy="3096344"/>
          </a:xfrm>
        </p:spPr>
        <p:txBody>
          <a:bodyPr/>
          <a:lstStyle/>
          <a:p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PULSO.</a:t>
            </a:r>
          </a:p>
          <a:p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COLORACIÓN.</a:t>
            </a:r>
          </a:p>
          <a:p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TEMPERATURA.</a:t>
            </a:r>
          </a:p>
          <a:p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TA</a:t>
            </a:r>
          </a:p>
          <a:p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RELLENO CAPILAR</a:t>
            </a:r>
          </a:p>
          <a:p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V. YUGULARES</a:t>
            </a:r>
            <a:r>
              <a:rPr lang="es-ES" dirty="0" smtClean="0"/>
              <a:t>.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403938"/>
              </p:ext>
            </p:extLst>
          </p:nvPr>
        </p:nvGraphicFramePr>
        <p:xfrm>
          <a:off x="4716016" y="2780928"/>
          <a:ext cx="3477126" cy="981456"/>
        </p:xfrm>
        <a:graphic>
          <a:graphicData uri="http://schemas.openxmlformats.org/drawingml/2006/table">
            <a:tbl>
              <a:tblPr firstRow="1" firstCol="1" bandRow="1"/>
              <a:tblGrid>
                <a:gridCol w="1738563"/>
                <a:gridCol w="173856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400" b="1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PULSO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400" b="1" u="sng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TA SISTÓLICA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Radial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70-80 mmHg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Femoral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60-70 </a:t>
                      </a:r>
                      <a:r>
                        <a:rPr lang="es-ES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mmHg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Carotídeo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50-60 </a:t>
                      </a:r>
                      <a:r>
                        <a:rPr lang="es-ES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mmHg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757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476672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C00000"/>
                </a:solidFill>
                <a:latin typeface="Comic Sans MS" pitchFamily="66" charset="0"/>
              </a:rPr>
              <a:t>1ª SOSPECHA ANTE HIPOTENSIÓN EN TRAUMA  =  HIPOVOLEMIA.</a:t>
            </a:r>
            <a:endParaRPr lang="es-ES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8" y="2132856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2060"/>
                </a:solidFill>
                <a:latin typeface="Comic Sans MS" pitchFamily="66" charset="0"/>
              </a:rPr>
              <a:t>SIGNOS PRECOCES:  </a:t>
            </a:r>
          </a:p>
          <a:p>
            <a:pPr marL="742950" lvl="1" indent="-285750">
              <a:buFontTx/>
              <a:buChar char="-"/>
            </a:pPr>
            <a:r>
              <a:rPr lang="es-ES" sz="2400" b="1" dirty="0" smtClean="0">
                <a:solidFill>
                  <a:srgbClr val="C00000"/>
                </a:solidFill>
                <a:latin typeface="Comic Sans MS" pitchFamily="66" charset="0"/>
              </a:rPr>
              <a:t>TAQUICARDIA</a:t>
            </a:r>
            <a:r>
              <a:rPr lang="es-ES" sz="2400" b="1" dirty="0" smtClean="0">
                <a:solidFill>
                  <a:srgbClr val="002060"/>
                </a:solidFill>
                <a:latin typeface="Comic Sans MS" pitchFamily="66" charset="0"/>
              </a:rPr>
              <a:t> (ojo con </a:t>
            </a:r>
            <a:r>
              <a:rPr lang="es-ES" sz="2400" b="1" dirty="0" err="1" smtClean="0">
                <a:solidFill>
                  <a:srgbClr val="002060"/>
                </a:solidFill>
                <a:latin typeface="Comic Sans MS" pitchFamily="66" charset="0"/>
              </a:rPr>
              <a:t>tto</a:t>
            </a:r>
            <a:r>
              <a:rPr lang="es-ES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s-ES" sz="2400" b="1" dirty="0" err="1" smtClean="0">
                <a:solidFill>
                  <a:srgbClr val="002060"/>
                </a:solidFill>
                <a:latin typeface="Comic Sans MS" pitchFamily="66" charset="0"/>
              </a:rPr>
              <a:t>Bb</a:t>
            </a:r>
            <a:r>
              <a:rPr lang="es-ES" sz="2400" b="1" dirty="0" smtClean="0">
                <a:solidFill>
                  <a:srgbClr val="002060"/>
                </a:solidFill>
                <a:latin typeface="Comic Sans MS" pitchFamily="66" charset="0"/>
              </a:rPr>
              <a:t>)  </a:t>
            </a:r>
          </a:p>
          <a:p>
            <a:pPr marL="742950" lvl="1" indent="-285750">
              <a:buFontTx/>
              <a:buChar char="-"/>
            </a:pPr>
            <a:r>
              <a:rPr lang="es-ES" sz="2400" b="1" dirty="0" smtClean="0">
                <a:solidFill>
                  <a:srgbClr val="C00000"/>
                </a:solidFill>
                <a:latin typeface="Comic Sans MS" pitchFamily="66" charset="0"/>
              </a:rPr>
              <a:t>VASOCONSTRICCIÓN </a:t>
            </a:r>
            <a:r>
              <a:rPr lang="es-ES" sz="2400" b="1" dirty="0" smtClean="0">
                <a:solidFill>
                  <a:srgbClr val="002060"/>
                </a:solidFill>
                <a:latin typeface="Comic Sans MS" pitchFamily="66" charset="0"/>
              </a:rPr>
              <a:t>(color / </a:t>
            </a:r>
            <a:r>
              <a:rPr lang="es-ES" sz="2400" b="1" dirty="0" err="1" smtClean="0">
                <a:solidFill>
                  <a:srgbClr val="002060"/>
                </a:solidFill>
                <a:latin typeface="Comic Sans MS" pitchFamily="66" charset="0"/>
              </a:rPr>
              <a:t>Tª</a:t>
            </a:r>
            <a:r>
              <a:rPr lang="es-ES" sz="2400" b="1" dirty="0" smtClean="0">
                <a:solidFill>
                  <a:srgbClr val="002060"/>
                </a:solidFill>
                <a:latin typeface="Comic Sans MS" pitchFamily="66" charset="0"/>
              </a:rPr>
              <a:t>).</a:t>
            </a:r>
          </a:p>
          <a:p>
            <a:pPr marL="742950" lvl="1" indent="-285750">
              <a:buFontTx/>
              <a:buChar char="-"/>
            </a:pPr>
            <a:r>
              <a:rPr lang="es-ES" sz="2400" b="1" dirty="0" smtClean="0">
                <a:solidFill>
                  <a:srgbClr val="C00000"/>
                </a:solidFill>
                <a:latin typeface="Comic Sans MS" pitchFamily="66" charset="0"/>
              </a:rPr>
              <a:t>PRESIÓN DE PULSO</a:t>
            </a:r>
            <a:r>
              <a:rPr lang="es-ES" sz="2400" b="1" dirty="0" smtClean="0">
                <a:solidFill>
                  <a:srgbClr val="002060"/>
                </a:solidFill>
                <a:latin typeface="Comic Sans MS" pitchFamily="66" charset="0"/>
              </a:rPr>
              <a:t> (TAS-TAD. CN 30-40 </a:t>
            </a:r>
            <a:r>
              <a:rPr lang="es-ES" sz="2400" b="1" dirty="0" err="1" smtClean="0">
                <a:solidFill>
                  <a:srgbClr val="002060"/>
                </a:solidFill>
                <a:latin typeface="Comic Sans MS" pitchFamily="66" charset="0"/>
              </a:rPr>
              <a:t>mmHg</a:t>
            </a:r>
            <a:r>
              <a:rPr lang="es-ES" sz="2400" b="1" dirty="0" smtClean="0">
                <a:solidFill>
                  <a:srgbClr val="002060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83568" y="4941168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2060"/>
                </a:solidFill>
                <a:latin typeface="Comic Sans MS" pitchFamily="66" charset="0"/>
              </a:rPr>
              <a:t>SIGNO TARDÍO:  </a:t>
            </a:r>
            <a:r>
              <a:rPr lang="es-ES" sz="2400" b="1" dirty="0" smtClean="0">
                <a:solidFill>
                  <a:srgbClr val="C00000"/>
                </a:solidFill>
                <a:latin typeface="Comic Sans MS" pitchFamily="66" charset="0"/>
              </a:rPr>
              <a:t>TA</a:t>
            </a:r>
            <a:r>
              <a:rPr lang="es-ES" sz="2400" b="1" dirty="0" smtClean="0">
                <a:solidFill>
                  <a:srgbClr val="002060"/>
                </a:solidFill>
                <a:latin typeface="Comic Sans MS" pitchFamily="66" charset="0"/>
              </a:rPr>
              <a:t> (afectación pérdida &gt; 30% volemia).</a:t>
            </a:r>
            <a:endParaRPr lang="es-ES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37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91264" cy="724942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latin typeface="Comic Sans MS" pitchFamily="66" charset="0"/>
              </a:rPr>
              <a:t>DEFINICIÓN HEMORRÁGIA MASIVA</a:t>
            </a:r>
            <a:br>
              <a:rPr lang="es-ES" sz="32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es-ES" sz="3200" b="1" dirty="0" smtClean="0">
                <a:solidFill>
                  <a:srgbClr val="C00000"/>
                </a:solidFill>
                <a:latin typeface="Comic Sans MS" pitchFamily="66" charset="0"/>
              </a:rPr>
              <a:t>ATLS</a:t>
            </a:r>
            <a:endParaRPr lang="es-ES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7772400" cy="613048"/>
          </a:xfrm>
        </p:spPr>
        <p:txBody>
          <a:bodyPr>
            <a:normAutofit fontScale="85000" lnSpcReduction="10000"/>
          </a:bodyPr>
          <a:lstStyle/>
          <a:p>
            <a:r>
              <a:rPr lang="es-ES" sz="3200" b="1" dirty="0" smtClean="0">
                <a:solidFill>
                  <a:srgbClr val="C00000"/>
                </a:solidFill>
                <a:latin typeface="Comic Sans MS" pitchFamily="66" charset="0"/>
              </a:rPr>
              <a:t>Pérdida aguda de </a:t>
            </a:r>
            <a:r>
              <a:rPr lang="es-ES" sz="3200" b="1" dirty="0" err="1" smtClean="0">
                <a:solidFill>
                  <a:srgbClr val="C00000"/>
                </a:solidFill>
                <a:latin typeface="Comic Sans MS" pitchFamily="66" charset="0"/>
              </a:rPr>
              <a:t>vol</a:t>
            </a:r>
            <a:r>
              <a:rPr lang="es-ES" sz="3200" b="1" dirty="0" smtClean="0">
                <a:solidFill>
                  <a:srgbClr val="C00000"/>
                </a:solidFill>
                <a:latin typeface="Comic Sans MS" pitchFamily="66" charset="0"/>
              </a:rPr>
              <a:t> de sangre circulante. </a:t>
            </a:r>
          </a:p>
          <a:p>
            <a:pPr marL="0" indent="0">
              <a:buNone/>
            </a:pP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957565"/>
              </p:ext>
            </p:extLst>
          </p:nvPr>
        </p:nvGraphicFramePr>
        <p:xfrm>
          <a:off x="611560" y="2420888"/>
          <a:ext cx="7704856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936104"/>
                <a:gridCol w="2160240"/>
                <a:gridCol w="1368152"/>
                <a:gridCol w="2088232"/>
              </a:tblGrid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I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II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III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IV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VOL.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&lt;15 %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15-30%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31-40%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&gt; 40%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FC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Mín</a:t>
                      </a:r>
                      <a:r>
                        <a:rPr lang="es-ES" baseline="0" dirty="0" smtClean="0"/>
                        <a:t> TQ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TQ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TQ+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TQ++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TA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=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=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alibri"/>
                          <a:cs typeface="Calibri"/>
                        </a:rPr>
                        <a:t>↓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PR.PULSO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=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DISMINUIDA  (</a:t>
                      </a:r>
                      <a:r>
                        <a:rPr lang="es-ES" dirty="0" smtClean="0">
                          <a:latin typeface="Calibri"/>
                          <a:cs typeface="Calibri"/>
                        </a:rPr>
                        <a:t>↑</a:t>
                      </a:r>
                      <a:r>
                        <a:rPr lang="es-ES" dirty="0" err="1" smtClean="0"/>
                        <a:t>Pad</a:t>
                      </a:r>
                      <a:r>
                        <a:rPr lang="es-ES" dirty="0" smtClean="0"/>
                        <a:t>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latin typeface="Calibri"/>
                          <a:cs typeface="Calibri"/>
                        </a:rPr>
                        <a:t>↓</a:t>
                      </a:r>
                      <a:endParaRPr lang="es-E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latin typeface="Calibri"/>
                          <a:cs typeface="Calibri"/>
                        </a:rPr>
                        <a:t>↓</a:t>
                      </a:r>
                      <a:endParaRPr lang="es-ES" dirty="0" smtClean="0"/>
                    </a:p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FR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=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TAQÙIPNEA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TAQUIPNEA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TAQUIPNEA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ORINA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=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=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latin typeface="Calibri"/>
                          <a:cs typeface="Calibri"/>
                        </a:rPr>
                        <a:t>↓</a:t>
                      </a:r>
                      <a:endParaRPr lang="es-E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latin typeface="Calibri"/>
                          <a:cs typeface="Calibri"/>
                        </a:rPr>
                        <a:t>↓↓</a:t>
                      </a:r>
                      <a:endParaRPr lang="es-E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Nec</a:t>
                      </a:r>
                      <a:r>
                        <a:rPr lang="es-ES" dirty="0" smtClean="0"/>
                        <a:t>.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Prod</a:t>
                      </a:r>
                      <a:r>
                        <a:rPr lang="es-ES" baseline="0" dirty="0" smtClean="0"/>
                        <a:t>. sanguíneos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NO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POSIBLE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SI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PROTOCOLO TRANSF. MASIVA 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923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DEFINICIÓNHEMORRAGIA </a:t>
            </a:r>
            <a:b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TOLEDO 2021</a:t>
            </a:r>
            <a:endParaRPr lang="es-E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14400" y="1628800"/>
            <a:ext cx="7772400" cy="4391000"/>
          </a:xfrm>
        </p:spPr>
        <p:txBody>
          <a:bodyPr>
            <a:normAutofit/>
          </a:bodyPr>
          <a:lstStyle/>
          <a:p>
            <a:pPr algn="ctr"/>
            <a:r>
              <a:rPr lang="es-ES" sz="2400" b="1" dirty="0" smtClean="0">
                <a:solidFill>
                  <a:srgbClr val="002060"/>
                </a:solidFill>
                <a:latin typeface="Comic Sans MS" pitchFamily="66" charset="0"/>
              </a:rPr>
              <a:t>Pérdida aguda del volumen de sangre circulante (7% peso corporal).</a:t>
            </a:r>
            <a:endParaRPr lang="es-ES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8920"/>
            <a:ext cx="748883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19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54868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HEMORRAGIA MASIVA </a:t>
            </a:r>
            <a:b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es-ES" sz="3100" b="1" dirty="0" smtClean="0">
                <a:solidFill>
                  <a:srgbClr val="C00000"/>
                </a:solidFill>
                <a:latin typeface="Comic Sans MS" pitchFamily="66" charset="0"/>
              </a:rPr>
              <a:t>Guías 2021 de transfusión adultos críticos</a:t>
            </a:r>
            <a:endParaRPr lang="es-ES" sz="31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755576" y="2060848"/>
            <a:ext cx="7772400" cy="1117104"/>
          </a:xfrm>
        </p:spPr>
        <p:txBody>
          <a:bodyPr/>
          <a:lstStyle/>
          <a:p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Necesidad &gt; 10 concentrados de hematíes en 24h o más de 6 concentrados en 6h.</a:t>
            </a:r>
            <a:endParaRPr lang="es-ES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57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14400" y="764704"/>
            <a:ext cx="7772400" cy="5255096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</a:rPr>
              <a:t>POLITRAUMATIZADO</a:t>
            </a:r>
            <a:r>
              <a:rPr lang="es-ES" b="1" dirty="0" smtClean="0">
                <a:latin typeface="Comic Sans MS" pitchFamily="66" charset="0"/>
              </a:rPr>
              <a:t>: lesiones a consecuencia de un trauma que afecta a más de un órgano o sistema , siendo al menos una de ellas peligro para la vida o pérdida funcional grave para el paciente. </a:t>
            </a:r>
          </a:p>
          <a:p>
            <a:pPr marL="0" indent="0">
              <a:buNone/>
            </a:pPr>
            <a:endParaRPr lang="es-ES" b="1" dirty="0" smtClean="0">
              <a:latin typeface="Comic Sans MS" pitchFamily="66" charset="0"/>
            </a:endParaRPr>
          </a:p>
          <a:p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</a:rPr>
              <a:t>TRAUMA GRAVE</a:t>
            </a:r>
            <a:r>
              <a:rPr lang="es-ES" b="1" dirty="0" smtClean="0">
                <a:latin typeface="Comic Sans MS" pitchFamily="66" charset="0"/>
              </a:rPr>
              <a:t>: traumatismo que afecta a u órgano o sistema que pone en peligro la vida. </a:t>
            </a:r>
          </a:p>
          <a:p>
            <a:pPr marL="0" indent="0">
              <a:buNone/>
            </a:pPr>
            <a:endParaRPr lang="es-ES" b="1" dirty="0" smtClean="0">
              <a:latin typeface="Comic Sans MS" pitchFamily="66" charset="0"/>
            </a:endParaRPr>
          </a:p>
          <a:p>
            <a:r>
              <a:rPr lang="es-ES" b="1" dirty="0" smtClean="0">
                <a:latin typeface="Comic Sans MS" pitchFamily="66" charset="0"/>
              </a:rPr>
              <a:t>Los </a:t>
            </a:r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</a:rPr>
              <a:t>ACCIDENTES </a:t>
            </a:r>
            <a:r>
              <a:rPr lang="es-ES" b="1" dirty="0" smtClean="0">
                <a:latin typeface="Comic Sans MS" pitchFamily="66" charset="0"/>
              </a:rPr>
              <a:t>son la 1ª causa de mortalidad y discapacidad en &lt; 45 años (</a:t>
            </a:r>
            <a:r>
              <a:rPr lang="es-ES" b="1" dirty="0" smtClean="0">
                <a:latin typeface="Comic Sans MS" pitchFamily="66" charset="0"/>
                <a:cs typeface="Calibri"/>
              </a:rPr>
              <a:t>↓tráfico, ↑ causales)</a:t>
            </a:r>
            <a:endParaRPr lang="es-ES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1143000"/>
          </a:xfrm>
        </p:spPr>
        <p:txBody>
          <a:bodyPr>
            <a:noAutofit/>
          </a:bodyPr>
          <a:lstStyle/>
          <a:p>
            <a:pPr algn="ctr"/>
            <a:r>
              <a:rPr lang="es-ES" sz="2400" b="1" dirty="0">
                <a:solidFill>
                  <a:srgbClr val="002060"/>
                </a:solidFill>
                <a:latin typeface="Comic Sans MS" pitchFamily="66" charset="0"/>
              </a:rPr>
              <a:t>Documento multidisciplinar de consenso sobre el manejo de la hemorragia masiva (documento </a:t>
            </a:r>
            <a:r>
              <a:rPr lang="es-ES" sz="2400" b="1" dirty="0" smtClean="0">
                <a:solidFill>
                  <a:srgbClr val="002060"/>
                </a:solidFill>
                <a:latin typeface="Comic Sans MS" pitchFamily="66" charset="0"/>
              </a:rPr>
              <a:t>HEMOMAS. 2015)</a:t>
            </a:r>
            <a:endParaRPr lang="es-ES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1560" y="1772816"/>
            <a:ext cx="8208912" cy="4572000"/>
          </a:xfrm>
        </p:spPr>
        <p:txBody>
          <a:bodyPr>
            <a:normAutofit/>
          </a:bodyPr>
          <a:lstStyle/>
          <a:p>
            <a:r>
              <a:rPr lang="es-ES" sz="2000" dirty="0">
                <a:solidFill>
                  <a:srgbClr val="C00000"/>
                </a:solidFill>
                <a:latin typeface="Comic Sans MS" pitchFamily="66" charset="0"/>
              </a:rPr>
              <a:t>C</a:t>
            </a:r>
            <a:r>
              <a:rPr lang="es-ES" sz="2000" dirty="0" smtClean="0">
                <a:solidFill>
                  <a:srgbClr val="C00000"/>
                </a:solidFill>
                <a:latin typeface="Comic Sans MS" pitchFamily="66" charset="0"/>
              </a:rPr>
              <a:t>ualquiera </a:t>
            </a:r>
            <a:r>
              <a:rPr lang="es-ES" sz="2000" dirty="0">
                <a:solidFill>
                  <a:srgbClr val="C00000"/>
                </a:solidFill>
                <a:latin typeface="Comic Sans MS" pitchFamily="66" charset="0"/>
              </a:rPr>
              <a:t>de las definiciones adecuadas que se manejan en la literatura puede tener el valor de iniciar la logística de aplicación de un protocolo específico de </a:t>
            </a:r>
            <a:r>
              <a:rPr lang="es-ES" sz="2000" dirty="0" smtClean="0">
                <a:solidFill>
                  <a:srgbClr val="C00000"/>
                </a:solidFill>
                <a:latin typeface="Comic Sans MS" pitchFamily="66" charset="0"/>
              </a:rPr>
              <a:t>HM.</a:t>
            </a:r>
          </a:p>
          <a:p>
            <a:pPr marL="0" indent="0">
              <a:buNone/>
            </a:pPr>
            <a:endParaRPr lang="es-ES" sz="20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fontAlgn="base"/>
            <a:r>
              <a:rPr lang="es-ES" sz="2000" b="1" dirty="0">
                <a:solidFill>
                  <a:srgbClr val="002060"/>
                </a:solidFill>
                <a:latin typeface="Comic Sans MS" pitchFamily="66" charset="0"/>
              </a:rPr>
              <a:t>Pérdida sanguínea </a:t>
            </a:r>
            <a:r>
              <a:rPr lang="es-ES" sz="2000" b="1" dirty="0">
                <a:solidFill>
                  <a:srgbClr val="C00000"/>
                </a:solidFill>
                <a:latin typeface="Comic Sans MS" pitchFamily="66" charset="0"/>
              </a:rPr>
              <a:t>superior a 150ml/min por más de 10min</a:t>
            </a:r>
            <a:r>
              <a:rPr lang="es-ES" sz="2000" b="1" baseline="30000" dirty="0">
                <a:solidFill>
                  <a:srgbClr val="C00000"/>
                </a:solidFill>
                <a:latin typeface="Comic Sans MS" pitchFamily="66" charset="0"/>
                <a:hlinkClick r:id="rId2"/>
              </a:rPr>
              <a:t>3</a:t>
            </a:r>
            <a:r>
              <a:rPr lang="es-ES" sz="2000" b="1" dirty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fontAlgn="base"/>
            <a:r>
              <a:rPr lang="es-ES" sz="2000" b="1" dirty="0" smtClean="0">
                <a:solidFill>
                  <a:srgbClr val="002060"/>
                </a:solidFill>
                <a:latin typeface="Comic Sans MS" pitchFamily="66" charset="0"/>
              </a:rPr>
              <a:t>Pérdida </a:t>
            </a:r>
            <a:r>
              <a:rPr lang="es-ES" sz="2000" b="1" dirty="0">
                <a:solidFill>
                  <a:srgbClr val="002060"/>
                </a:solidFill>
                <a:latin typeface="Comic Sans MS" pitchFamily="66" charset="0"/>
              </a:rPr>
              <a:t>de </a:t>
            </a:r>
            <a:r>
              <a:rPr lang="es-ES" sz="2000" b="1" dirty="0">
                <a:solidFill>
                  <a:srgbClr val="C00000"/>
                </a:solidFill>
                <a:latin typeface="Comic Sans MS" pitchFamily="66" charset="0"/>
              </a:rPr>
              <a:t>un volumen sanguíneo en 24h</a:t>
            </a:r>
            <a:r>
              <a:rPr lang="es-ES" sz="2000" b="1" dirty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fontAlgn="base"/>
            <a:r>
              <a:rPr lang="es-ES" sz="2000" b="1" dirty="0" smtClean="0">
                <a:solidFill>
                  <a:srgbClr val="002060"/>
                </a:solidFill>
                <a:latin typeface="Comic Sans MS" pitchFamily="66" charset="0"/>
              </a:rPr>
              <a:t>Hemorragia </a:t>
            </a:r>
            <a:r>
              <a:rPr lang="es-ES" sz="2000" b="1" dirty="0">
                <a:solidFill>
                  <a:srgbClr val="002060"/>
                </a:solidFill>
                <a:latin typeface="Comic Sans MS" pitchFamily="66" charset="0"/>
              </a:rPr>
              <a:t>mayor que precisa transfusión de 4 concentrados de hematíes en una hora.</a:t>
            </a:r>
          </a:p>
          <a:p>
            <a:pPr fontAlgn="base"/>
            <a:r>
              <a:rPr lang="es-ES" sz="2000" b="1" dirty="0" smtClean="0">
                <a:solidFill>
                  <a:srgbClr val="002060"/>
                </a:solidFill>
                <a:latin typeface="Comic Sans MS" pitchFamily="66" charset="0"/>
              </a:rPr>
              <a:t>Pérdida </a:t>
            </a:r>
            <a:r>
              <a:rPr lang="es-ES" sz="2000" b="1" dirty="0">
                <a:solidFill>
                  <a:srgbClr val="002060"/>
                </a:solidFill>
                <a:latin typeface="Comic Sans MS" pitchFamily="66" charset="0"/>
              </a:rPr>
              <a:t>de </a:t>
            </a:r>
            <a:r>
              <a:rPr lang="es-ES" sz="2000" b="1" dirty="0">
                <a:solidFill>
                  <a:srgbClr val="C00000"/>
                </a:solidFill>
                <a:latin typeface="Comic Sans MS" pitchFamily="66" charset="0"/>
              </a:rPr>
              <a:t>1-1,5 volemias en 24h</a:t>
            </a:r>
            <a:r>
              <a:rPr lang="es-ES" sz="2000" b="1" baseline="30000" dirty="0">
                <a:solidFill>
                  <a:srgbClr val="C00000"/>
                </a:solidFill>
                <a:latin typeface="Comic Sans MS" pitchFamily="66" charset="0"/>
                <a:hlinkClick r:id="rId3"/>
              </a:rPr>
              <a:t>4</a:t>
            </a:r>
            <a:r>
              <a:rPr lang="es-ES" sz="2000" b="1" dirty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fontAlgn="base"/>
            <a:r>
              <a:rPr lang="es-ES" sz="2000" b="1" dirty="0" smtClean="0">
                <a:solidFill>
                  <a:srgbClr val="002060"/>
                </a:solidFill>
                <a:latin typeface="Comic Sans MS" pitchFamily="66" charset="0"/>
              </a:rPr>
              <a:t>Pérdida </a:t>
            </a:r>
            <a:r>
              <a:rPr lang="es-ES" sz="2000" b="1" dirty="0">
                <a:solidFill>
                  <a:srgbClr val="002060"/>
                </a:solidFill>
                <a:latin typeface="Comic Sans MS" pitchFamily="66" charset="0"/>
              </a:rPr>
              <a:t>del </a:t>
            </a:r>
            <a:r>
              <a:rPr lang="es-ES" sz="2000" b="1" dirty="0">
                <a:solidFill>
                  <a:srgbClr val="C00000"/>
                </a:solidFill>
                <a:latin typeface="Comic Sans MS" pitchFamily="66" charset="0"/>
              </a:rPr>
              <a:t>50% de la volemia en 3h</a:t>
            </a:r>
            <a:r>
              <a:rPr lang="es-ES" sz="2000" b="1" baseline="30000" dirty="0">
                <a:solidFill>
                  <a:srgbClr val="C00000"/>
                </a:solidFill>
                <a:latin typeface="Comic Sans MS" pitchFamily="66" charset="0"/>
                <a:hlinkClick r:id="rId4"/>
              </a:rPr>
              <a:t>5</a:t>
            </a:r>
            <a:r>
              <a:rPr lang="es-ES" sz="2000" b="1" dirty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fontAlgn="base"/>
            <a:r>
              <a:rPr lang="es-ES" sz="2000" b="1" dirty="0" smtClean="0">
                <a:solidFill>
                  <a:srgbClr val="002060"/>
                </a:solidFill>
                <a:latin typeface="Comic Sans MS" pitchFamily="66" charset="0"/>
              </a:rPr>
              <a:t>Hemorragia </a:t>
            </a:r>
            <a:r>
              <a:rPr lang="es-ES" sz="2000" b="1" dirty="0">
                <a:solidFill>
                  <a:srgbClr val="002060"/>
                </a:solidFill>
                <a:latin typeface="Comic Sans MS" pitchFamily="66" charset="0"/>
              </a:rPr>
              <a:t>mayor que </a:t>
            </a:r>
            <a:r>
              <a:rPr lang="es-ES" sz="2000" b="1" dirty="0">
                <a:solidFill>
                  <a:srgbClr val="C00000"/>
                </a:solidFill>
                <a:latin typeface="Comic Sans MS" pitchFamily="66" charset="0"/>
              </a:rPr>
              <a:t>amenaza la vida y da como resultado una transfusión masiva</a:t>
            </a:r>
            <a:r>
              <a:rPr lang="es-ES" sz="2000" b="1" baseline="30000" dirty="0">
                <a:solidFill>
                  <a:srgbClr val="C00000"/>
                </a:solidFill>
                <a:latin typeface="Comic Sans MS" pitchFamily="66" charset="0"/>
                <a:hlinkClick r:id="rId5"/>
              </a:rPr>
              <a:t>6</a:t>
            </a:r>
            <a:r>
              <a:rPr lang="es-ES" sz="2000" b="1" dirty="0">
                <a:solidFill>
                  <a:srgbClr val="C00000"/>
                </a:solidFill>
                <a:latin typeface="Comic Sans MS" pitchFamily="66" charset="0"/>
              </a:rPr>
              <a:t>.</a:t>
            </a:r>
          </a:p>
          <a:p>
            <a:endParaRPr lang="es-ES" sz="20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57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2400" cy="998984"/>
          </a:xfrm>
          <a:solidFill>
            <a:srgbClr val="99CCFF"/>
          </a:solidFill>
        </p:spPr>
        <p:txBody>
          <a:bodyPr>
            <a:normAutofit/>
          </a:bodyPr>
          <a:lstStyle/>
          <a:p>
            <a:pPr algn="ctr"/>
            <a:r>
              <a:rPr lang="es-ES" sz="2400" b="1" dirty="0" smtClean="0">
                <a:solidFill>
                  <a:srgbClr val="002060"/>
                </a:solidFill>
                <a:latin typeface="Comic Sans MS" pitchFamily="66" charset="0"/>
              </a:rPr>
              <a:t>ESCALAS DE PREDICCIÓN HEMORRAGIA MASIVA</a:t>
            </a:r>
            <a:endParaRPr lang="es-ES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TASH (Trauma </a:t>
            </a:r>
            <a:r>
              <a:rPr lang="es-ES" b="1" dirty="0" err="1" smtClean="0">
                <a:solidFill>
                  <a:srgbClr val="C00000"/>
                </a:solidFill>
                <a:latin typeface="Comic Sans MS" pitchFamily="66" charset="0"/>
              </a:rPr>
              <a:t>Associated</a:t>
            </a:r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s-ES" b="1" dirty="0" err="1" smtClean="0">
                <a:solidFill>
                  <a:srgbClr val="C00000"/>
                </a:solidFill>
                <a:latin typeface="Comic Sans MS" pitchFamily="66" charset="0"/>
              </a:rPr>
              <a:t>Severe</a:t>
            </a:r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s-ES" b="1" dirty="0" err="1" smtClean="0">
                <a:solidFill>
                  <a:srgbClr val="C00000"/>
                </a:solidFill>
                <a:latin typeface="Comic Sans MS" pitchFamily="66" charset="0"/>
              </a:rPr>
              <a:t>Haemorrhage</a:t>
            </a:r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): </a:t>
            </a:r>
          </a:p>
          <a:p>
            <a:pPr lvl="1">
              <a:buFontTx/>
              <a:buChar char="-"/>
            </a:pP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HM = transfusión ≥ 10 CH /24H. </a:t>
            </a:r>
          </a:p>
          <a:p>
            <a:pPr lvl="1">
              <a:buFontTx/>
              <a:buChar char="-"/>
            </a:pP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Variables: TAS, sexo, </a:t>
            </a:r>
            <a:r>
              <a:rPr lang="es-ES" dirty="0" err="1" smtClean="0">
                <a:solidFill>
                  <a:srgbClr val="002060"/>
                </a:solidFill>
                <a:latin typeface="Comic Sans MS" pitchFamily="66" charset="0"/>
              </a:rPr>
              <a:t>Hb</a:t>
            </a: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, FAST,FC, EB, </a:t>
            </a:r>
            <a:r>
              <a:rPr lang="es-ES" dirty="0" err="1" smtClean="0">
                <a:solidFill>
                  <a:srgbClr val="002060"/>
                </a:solidFill>
                <a:latin typeface="Comic Sans MS" pitchFamily="66" charset="0"/>
              </a:rPr>
              <a:t>fx</a:t>
            </a: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 pelvis/fémur.</a:t>
            </a:r>
            <a:endParaRPr lang="es-ES" dirty="0">
              <a:solidFill>
                <a:srgbClr val="002060"/>
              </a:solidFill>
              <a:latin typeface="Comic Sans MS" pitchFamily="66" charset="0"/>
            </a:endParaRPr>
          </a:p>
          <a:p>
            <a:pPr lvl="1">
              <a:buFontTx/>
              <a:buChar char="-"/>
            </a:pP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(0-29). &gt; 27 = 100% HM.</a:t>
            </a:r>
          </a:p>
          <a:p>
            <a:pPr marL="0" indent="0">
              <a:buNone/>
            </a:pPr>
            <a:endParaRPr lang="es-ES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s-ES" b="1" u="sng" dirty="0" err="1" smtClean="0">
                <a:solidFill>
                  <a:srgbClr val="C00000"/>
                </a:solidFill>
                <a:latin typeface="Comic Sans MS" pitchFamily="66" charset="0"/>
              </a:rPr>
              <a:t>Assessment</a:t>
            </a:r>
            <a:r>
              <a:rPr lang="es-ES" b="1" u="sng" dirty="0" smtClean="0">
                <a:solidFill>
                  <a:srgbClr val="C00000"/>
                </a:solidFill>
                <a:latin typeface="Comic Sans MS" pitchFamily="66" charset="0"/>
              </a:rPr>
              <a:t> o </a:t>
            </a:r>
            <a:r>
              <a:rPr lang="es-ES" b="1" u="sng" dirty="0" err="1" smtClean="0">
                <a:solidFill>
                  <a:srgbClr val="C00000"/>
                </a:solidFill>
                <a:latin typeface="Comic Sans MS" pitchFamily="66" charset="0"/>
              </a:rPr>
              <a:t>Blood</a:t>
            </a:r>
            <a:r>
              <a:rPr lang="es-ES" b="1" u="sng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s-ES" b="1" u="sng" dirty="0" err="1" smtClean="0">
                <a:solidFill>
                  <a:srgbClr val="C00000"/>
                </a:solidFill>
                <a:latin typeface="Comic Sans MS" pitchFamily="66" charset="0"/>
              </a:rPr>
              <a:t>Consumption</a:t>
            </a:r>
            <a:r>
              <a:rPr lang="es-ES" b="1" u="sng" dirty="0" smtClean="0">
                <a:solidFill>
                  <a:srgbClr val="C00000"/>
                </a:solidFill>
                <a:latin typeface="Comic Sans MS" pitchFamily="66" charset="0"/>
              </a:rPr>
              <a:t> (ABC) score:</a:t>
            </a:r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</a:p>
          <a:p>
            <a:pPr lvl="1">
              <a:buFontTx/>
              <a:buChar char="-"/>
            </a:pP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HM </a:t>
            </a:r>
            <a:r>
              <a:rPr lang="es-ES" dirty="0">
                <a:solidFill>
                  <a:srgbClr val="002060"/>
                </a:solidFill>
                <a:latin typeface="Comic Sans MS" pitchFamily="66" charset="0"/>
              </a:rPr>
              <a:t>= transfusión ≥ 10 CH /</a:t>
            </a: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24H.</a:t>
            </a:r>
          </a:p>
          <a:p>
            <a:pPr lvl="1">
              <a:buFontTx/>
              <a:buChar char="-"/>
            </a:pP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Variables: trauma penetrante, TAS, FC, FAST.</a:t>
            </a:r>
          </a:p>
          <a:p>
            <a:pPr lvl="1">
              <a:buFontTx/>
              <a:buChar char="-"/>
            </a:pP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≥ 2 = 75% HM </a:t>
            </a:r>
            <a:r>
              <a:rPr lang="es-ES" dirty="0" smtClean="0">
                <a:solidFill>
                  <a:srgbClr val="002060"/>
                </a:solidFill>
                <a:latin typeface="Comic Sans MS" pitchFamily="66" charset="0"/>
                <a:cs typeface="Times New Roman"/>
              </a:rPr>
              <a:t>→ Protocolo HM.</a:t>
            </a:r>
            <a:endParaRPr lang="es-ES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06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83568" y="764704"/>
            <a:ext cx="7772400" cy="4572000"/>
          </a:xfrm>
        </p:spPr>
        <p:txBody>
          <a:bodyPr/>
          <a:lstStyle/>
          <a:p>
            <a:r>
              <a:rPr lang="es-ES" b="1" dirty="0" err="1" smtClean="0">
                <a:solidFill>
                  <a:srgbClr val="C00000"/>
                </a:solidFill>
                <a:latin typeface="Comic Sans MS" pitchFamily="66" charset="0"/>
              </a:rPr>
              <a:t>Emergency</a:t>
            </a:r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 Transfusión Score (ETS):</a:t>
            </a:r>
          </a:p>
          <a:p>
            <a:pPr lvl="1">
              <a:buFontTx/>
              <a:buChar char="-"/>
            </a:pP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HM </a:t>
            </a:r>
            <a:r>
              <a:rPr lang="es-ES" dirty="0">
                <a:solidFill>
                  <a:srgbClr val="002060"/>
                </a:solidFill>
                <a:latin typeface="Comic Sans MS" pitchFamily="66" charset="0"/>
              </a:rPr>
              <a:t>= transfusión ≥ 10 CH /24H. </a:t>
            </a:r>
            <a:endParaRPr lang="es-ES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lvl="1">
              <a:buFontTx/>
              <a:buChar char="-"/>
            </a:pP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Variables: Edad, </a:t>
            </a:r>
            <a:r>
              <a:rPr lang="es-ES" dirty="0" err="1" smtClean="0">
                <a:solidFill>
                  <a:srgbClr val="002060"/>
                </a:solidFill>
                <a:latin typeface="Comic Sans MS" pitchFamily="66" charset="0"/>
              </a:rPr>
              <a:t>fx</a:t>
            </a: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 pelvis </a:t>
            </a:r>
            <a:r>
              <a:rPr lang="es-ES" dirty="0" err="1" smtClean="0">
                <a:solidFill>
                  <a:srgbClr val="002060"/>
                </a:solidFill>
                <a:latin typeface="Comic Sans MS" pitchFamily="66" charset="0"/>
              </a:rPr>
              <a:t>inestable,TAS,FAST</a:t>
            </a: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es-ES" dirty="0" err="1" smtClean="0">
                <a:solidFill>
                  <a:srgbClr val="002060"/>
                </a:solidFill>
                <a:latin typeface="Comic Sans MS" pitchFamily="66" charset="0"/>
              </a:rPr>
              <a:t>mec</a:t>
            </a: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s-ES" dirty="0" err="1" smtClean="0">
                <a:solidFill>
                  <a:srgbClr val="002060"/>
                </a:solidFill>
                <a:latin typeface="Comic Sans MS" pitchFamily="66" charset="0"/>
              </a:rPr>
              <a:t>lesional</a:t>
            </a: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lvl="1">
              <a:buFontTx/>
              <a:buChar char="-"/>
            </a:pPr>
            <a:r>
              <a:rPr lang="es-ES" dirty="0" err="1" smtClean="0">
                <a:solidFill>
                  <a:srgbClr val="002060"/>
                </a:solidFill>
                <a:latin typeface="Comic Sans MS" pitchFamily="66" charset="0"/>
              </a:rPr>
              <a:t>Rdo</a:t>
            </a: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 9,5 = 97% HM.</a:t>
            </a:r>
          </a:p>
          <a:p>
            <a:pPr marL="0" indent="0">
              <a:buNone/>
            </a:pPr>
            <a:endParaRPr lang="es-ES" dirty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s-ES" b="1" u="sng" dirty="0" smtClean="0">
                <a:solidFill>
                  <a:srgbClr val="C00000"/>
                </a:solidFill>
                <a:latin typeface="Comic Sans MS" pitchFamily="66" charset="0"/>
              </a:rPr>
              <a:t>INDICE DE SHOCK: FC/ TA.</a:t>
            </a:r>
          </a:p>
          <a:p>
            <a:pPr lvl="1">
              <a:buFont typeface="Comic Sans MS" pitchFamily="66" charset="0"/>
              <a:buChar char="–"/>
            </a:pP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HM </a:t>
            </a:r>
            <a:r>
              <a:rPr lang="es-ES" dirty="0">
                <a:solidFill>
                  <a:srgbClr val="002060"/>
                </a:solidFill>
                <a:latin typeface="Comic Sans MS" pitchFamily="66" charset="0"/>
              </a:rPr>
              <a:t>= transfusión ≥ 10 CH /24H. </a:t>
            </a:r>
          </a:p>
          <a:p>
            <a:pPr lvl="1">
              <a:buFontTx/>
              <a:buChar char="-"/>
            </a:pP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IS &gt;0,9 = S 91% y E 80% para predecir HM.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2662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39552" y="476672"/>
            <a:ext cx="8136904" cy="3528392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C00000"/>
                </a:solidFill>
                <a:latin typeface="Comic Sans MS" pitchFamily="66" charset="0"/>
              </a:rPr>
              <a:t>Prince of Wales Hospital/Rainer Score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 (</a:t>
            </a: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PWH):</a:t>
            </a:r>
          </a:p>
          <a:p>
            <a:pPr lvl="1">
              <a:buFontTx/>
              <a:buChar char="-"/>
            </a:pP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HM </a:t>
            </a:r>
            <a:r>
              <a:rPr lang="es-ES" dirty="0">
                <a:solidFill>
                  <a:srgbClr val="002060"/>
                </a:solidFill>
                <a:latin typeface="Comic Sans MS" pitchFamily="66" charset="0"/>
              </a:rPr>
              <a:t>fue definida como la transfusión de ≥ 5 CH en las primeras 4 h</a:t>
            </a: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lvl="1">
              <a:buFontTx/>
              <a:buChar char="-"/>
            </a:pP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Variables: </a:t>
            </a:r>
            <a:r>
              <a:rPr lang="es-ES" dirty="0">
                <a:solidFill>
                  <a:srgbClr val="002060"/>
                </a:solidFill>
                <a:latin typeface="Comic Sans MS" pitchFamily="66" charset="0"/>
              </a:rPr>
              <a:t>FC, TAS, </a:t>
            </a:r>
            <a:r>
              <a:rPr lang="es-ES" i="1" dirty="0">
                <a:solidFill>
                  <a:srgbClr val="002060"/>
                </a:solidFill>
                <a:latin typeface="Comic Sans MS" pitchFamily="66" charset="0"/>
              </a:rPr>
              <a:t>Glasgow Coma Score</a:t>
            </a:r>
            <a:r>
              <a:rPr lang="es-ES" dirty="0">
                <a:solidFill>
                  <a:srgbClr val="002060"/>
                </a:solidFill>
                <a:latin typeface="Comic Sans MS" pitchFamily="66" charset="0"/>
              </a:rPr>
              <a:t> (GCS), fractura de pelvis, líquido libre abdominal (FAST o tomografía </a:t>
            </a:r>
            <a:r>
              <a:rPr lang="es-ES" dirty="0" err="1" smtClean="0">
                <a:solidFill>
                  <a:srgbClr val="002060"/>
                </a:solidFill>
                <a:latin typeface="Comic Sans MS" pitchFamily="66" charset="0"/>
              </a:rPr>
              <a:t>comp.utarizada</a:t>
            </a:r>
            <a:r>
              <a:rPr lang="es-ES" dirty="0">
                <a:solidFill>
                  <a:srgbClr val="002060"/>
                </a:solidFill>
                <a:latin typeface="Comic Sans MS" pitchFamily="66" charset="0"/>
              </a:rPr>
              <a:t>), EB, </a:t>
            </a: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hemoglobina</a:t>
            </a:r>
          </a:p>
          <a:p>
            <a:pPr lvl="1">
              <a:buFontTx/>
              <a:buChar char="-"/>
            </a:pPr>
            <a:r>
              <a:rPr lang="es-ES" dirty="0">
                <a:solidFill>
                  <a:srgbClr val="002060"/>
                </a:solidFill>
                <a:latin typeface="Comic Sans MS" pitchFamily="66" charset="0"/>
              </a:rPr>
              <a:t>Una puntuación de ≥ 6 tiene un sensibilidad del 36% con un especificidad del 97</a:t>
            </a: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%.</a:t>
            </a:r>
          </a:p>
          <a:p>
            <a:pPr marL="320040" lvl="1" indent="0">
              <a:buNone/>
            </a:pPr>
            <a:endParaRPr lang="es-ES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83568" y="3933056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2400" b="1" dirty="0" err="1" smtClean="0">
                <a:solidFill>
                  <a:srgbClr val="C00000"/>
                </a:solidFill>
                <a:latin typeface="Comic Sans MS" pitchFamily="66" charset="0"/>
              </a:rPr>
              <a:t>Larson</a:t>
            </a:r>
            <a:r>
              <a:rPr lang="es-ES" sz="2400" b="1" dirty="0" smtClean="0">
                <a:solidFill>
                  <a:srgbClr val="C00000"/>
                </a:solidFill>
                <a:latin typeface="Comic Sans MS" pitchFamily="66" charset="0"/>
              </a:rPr>
              <a:t> Score: </a:t>
            </a:r>
          </a:p>
          <a:p>
            <a:pPr marL="285750" indent="-285750">
              <a:buFontTx/>
              <a:buChar char="-"/>
            </a:pPr>
            <a:r>
              <a:rPr lang="es-ES" sz="2400" dirty="0" smtClean="0">
                <a:solidFill>
                  <a:srgbClr val="002060"/>
                </a:solidFill>
                <a:latin typeface="Comic Sans MS" pitchFamily="66" charset="0"/>
              </a:rPr>
              <a:t>HM </a:t>
            </a:r>
            <a:r>
              <a:rPr lang="es-ES" sz="2400" dirty="0">
                <a:solidFill>
                  <a:srgbClr val="002060"/>
                </a:solidFill>
                <a:latin typeface="Comic Sans MS" pitchFamily="66" charset="0"/>
              </a:rPr>
              <a:t>fue definida como la transfusión de ≥ 10 CH en las primeras 24 </a:t>
            </a:r>
            <a:r>
              <a:rPr lang="es-ES" sz="2400" dirty="0" smtClean="0">
                <a:solidFill>
                  <a:srgbClr val="002060"/>
                </a:solidFill>
                <a:latin typeface="Comic Sans MS" pitchFamily="66" charset="0"/>
              </a:rPr>
              <a:t>h.</a:t>
            </a:r>
          </a:p>
          <a:p>
            <a:pPr marL="285750" indent="-285750">
              <a:buFontTx/>
              <a:buChar char="-"/>
            </a:pPr>
            <a:r>
              <a:rPr lang="es-ES" sz="2400" dirty="0" smtClean="0">
                <a:solidFill>
                  <a:srgbClr val="002060"/>
                </a:solidFill>
                <a:latin typeface="Comic Sans MS" pitchFamily="66" charset="0"/>
              </a:rPr>
              <a:t>Variables: </a:t>
            </a:r>
            <a:r>
              <a:rPr lang="es-ES" sz="2400" dirty="0">
                <a:solidFill>
                  <a:srgbClr val="002060"/>
                </a:solidFill>
                <a:latin typeface="Comic Sans MS" pitchFamily="66" charset="0"/>
              </a:rPr>
              <a:t>TAS, FC, hemoglobina y </a:t>
            </a:r>
            <a:r>
              <a:rPr lang="es-ES" sz="2400" dirty="0" smtClean="0">
                <a:solidFill>
                  <a:srgbClr val="002060"/>
                </a:solidFill>
                <a:latin typeface="Comic Sans MS" pitchFamily="66" charset="0"/>
              </a:rPr>
              <a:t>EB</a:t>
            </a:r>
          </a:p>
          <a:p>
            <a:pPr marL="285750" indent="-285750">
              <a:buFontTx/>
              <a:buChar char="-"/>
            </a:pPr>
            <a:r>
              <a:rPr lang="es-ES" sz="2400" dirty="0">
                <a:solidFill>
                  <a:srgbClr val="002060"/>
                </a:solidFill>
                <a:latin typeface="Comic Sans MS" pitchFamily="66" charset="0"/>
              </a:rPr>
              <a:t>Una puntuación de 1 tiene una probabilidad de HM del 44%, 3 del 64% y 4 del 74%</a:t>
            </a:r>
          </a:p>
        </p:txBody>
      </p:sp>
    </p:spTree>
    <p:extLst>
      <p:ext uri="{BB962C8B-B14F-4D97-AF65-F5344CB8AC3E}">
        <p14:creationId xmlns:p14="http://schemas.microsoft.com/office/powerpoint/2010/main" val="354280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MANEJO HEMORRAGIA</a:t>
            </a:r>
            <a:endParaRPr lang="es-ES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1560" y="1700808"/>
            <a:ext cx="7772400" cy="2917304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CONTROL HEMORRAGIA</a:t>
            </a:r>
            <a:r>
              <a:rPr lang="es-ES" dirty="0" smtClean="0">
                <a:latin typeface="Comic Sans MS" pitchFamily="66" charset="0"/>
              </a:rPr>
              <a:t>: </a:t>
            </a: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compresión, torniquete, hemostáticos, cirugía.</a:t>
            </a:r>
          </a:p>
          <a:p>
            <a:pPr marL="0" indent="0">
              <a:buNone/>
            </a:pPr>
            <a:endParaRPr lang="es-ES" dirty="0" smtClean="0">
              <a:latin typeface="Comic Sans MS" pitchFamily="66" charset="0"/>
            </a:endParaRPr>
          </a:p>
          <a:p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LÍQUIDOS</a:t>
            </a:r>
            <a:r>
              <a:rPr lang="es-ES" dirty="0" smtClean="0">
                <a:latin typeface="Comic Sans MS" pitchFamily="66" charset="0"/>
              </a:rPr>
              <a:t>:</a:t>
            </a:r>
          </a:p>
          <a:p>
            <a:pPr lvl="1">
              <a:buFont typeface="Perpetua" pitchFamily="18" charset="0"/>
              <a:buChar char="–"/>
            </a:pP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H. controlada: NORMO TA.</a:t>
            </a:r>
          </a:p>
          <a:p>
            <a:pPr lvl="1">
              <a:buFont typeface="Perpetua" pitchFamily="18" charset="0"/>
              <a:buChar char="–"/>
            </a:pP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H. no controladas: Resucitación </a:t>
            </a:r>
            <a:r>
              <a:rPr lang="es-ES" dirty="0" err="1" smtClean="0">
                <a:solidFill>
                  <a:srgbClr val="002060"/>
                </a:solidFill>
                <a:latin typeface="Comic Sans MS" pitchFamily="66" charset="0"/>
              </a:rPr>
              <a:t>hipotensiva</a:t>
            </a: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 (TAS 80-90) (excepto: TCE, trauma medular e isquemia miocárdica).</a:t>
            </a:r>
          </a:p>
          <a:p>
            <a:pPr marL="320040" lvl="1" indent="0">
              <a:buNone/>
            </a:pPr>
            <a:endParaRPr lang="es-ES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396152" y="4941168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2060"/>
                </a:solidFill>
                <a:latin typeface="Comic Sans MS" pitchFamily="66" charset="0"/>
              </a:rPr>
              <a:t>INDICADOR PRINCIPAL DE REANIMACIÓN Y RESPUESTA DEL PACIENTE</a:t>
            </a:r>
            <a:r>
              <a:rPr lang="es-ES" sz="2400" b="1" dirty="0" smtClean="0">
                <a:solidFill>
                  <a:srgbClr val="C00000"/>
                </a:solidFill>
                <a:latin typeface="Comic Sans MS" pitchFamily="66" charset="0"/>
              </a:rPr>
              <a:t>: DIURESIS (&gt;0,5 ml/kg/h adulto y &gt; 1ml/kg/h niños).</a:t>
            </a:r>
            <a:endParaRPr lang="es-ES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80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29" y="1052736"/>
            <a:ext cx="7289800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190722" y="3789040"/>
            <a:ext cx="7125694" cy="65330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820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943100"/>
            <a:ext cx="721995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187624" y="4365104"/>
            <a:ext cx="5400600" cy="432048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039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116632"/>
            <a:ext cx="7772400" cy="796950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rgbClr val="00B050"/>
                </a:solidFill>
                <a:latin typeface="Comic Sans MS" pitchFamily="66" charset="0"/>
              </a:rPr>
              <a:t>SUEROTERAPIA</a:t>
            </a:r>
            <a:endParaRPr lang="es-ES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>
          <a:xfrm>
            <a:off x="899592" y="908720"/>
            <a:ext cx="7772400" cy="504056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</a:rPr>
              <a:t>1L ADULTO ó 20 ml/kg NIÑOS.</a:t>
            </a:r>
          </a:p>
          <a:p>
            <a:pPr marL="0" indent="0" algn="ctr">
              <a:buNone/>
            </a:pPr>
            <a:endParaRPr lang="es-ES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endParaRPr lang="es-ES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51520" y="26064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  <a:latin typeface="Comic Sans MS" pitchFamily="66" charset="0"/>
              </a:rPr>
              <a:t>SSF 0,9 %</a:t>
            </a:r>
            <a:endParaRPr lang="es-E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82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556792"/>
            <a:ext cx="72771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169368" y="2564904"/>
            <a:ext cx="6931024" cy="504056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618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8400"/>
            <a:ext cx="7188200" cy="226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68" y="3356992"/>
            <a:ext cx="69850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86768" y="4005064"/>
            <a:ext cx="7069608" cy="10473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039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3746"/>
            <a:ext cx="7385050" cy="27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043608" y="2652247"/>
            <a:ext cx="2808312" cy="64807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00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40960" cy="724942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rgbClr val="C00000"/>
                </a:solidFill>
                <a:latin typeface="Comic Sans MS" pitchFamily="66" charset="0"/>
              </a:rPr>
              <a:t>Guías 2021 de transfusión adultos críticos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HM debida a un traumatismo: 1 plasma por cada 2 </a:t>
            </a:r>
            <a:r>
              <a:rPr lang="es-ES" dirty="0" err="1" smtClean="0"/>
              <a:t>hematies</a:t>
            </a:r>
            <a:r>
              <a:rPr lang="es-ES" dirty="0" smtClean="0"/>
              <a:t>.(no recomendado en HM no debida a trauma).</a:t>
            </a:r>
          </a:p>
          <a:p>
            <a:r>
              <a:rPr lang="es-ES" dirty="0" smtClean="0"/>
              <a:t>No recomendado plaquetas.</a:t>
            </a:r>
          </a:p>
          <a:p>
            <a:r>
              <a:rPr lang="es-ES" dirty="0" smtClean="0"/>
              <a:t>No uso de Complejos </a:t>
            </a:r>
            <a:r>
              <a:rPr lang="es-ES" dirty="0" err="1" smtClean="0"/>
              <a:t>Protrombínicos</a:t>
            </a:r>
            <a:r>
              <a:rPr lang="es-ES" dirty="0" smtClean="0"/>
              <a:t> frente a Plasma solo en HM.</a:t>
            </a:r>
          </a:p>
          <a:p>
            <a:r>
              <a:rPr lang="es-ES" dirty="0" smtClean="0"/>
              <a:t>No uso empírico de Fibrinógeno en HM por trauma.</a:t>
            </a:r>
          </a:p>
          <a:p>
            <a:r>
              <a:rPr lang="es-ES" b="1" dirty="0" err="1" smtClean="0">
                <a:solidFill>
                  <a:srgbClr val="FF0000"/>
                </a:solidFill>
              </a:rPr>
              <a:t>Tranexámico</a:t>
            </a:r>
            <a:r>
              <a:rPr lang="es-ES" b="1" dirty="0" smtClean="0">
                <a:solidFill>
                  <a:srgbClr val="FF0000"/>
                </a:solidFill>
              </a:rPr>
              <a:t>:</a:t>
            </a:r>
            <a:r>
              <a:rPr lang="es-ES" dirty="0" smtClean="0"/>
              <a:t> 1gr en 15 min y 1gr en 8h. &lt; 3h desde el trauma en HM o sospecha HM por trauma (nivel alto de evidencia). Nivel moderado de evidencia en TCE y hemorragia por trauma. (NO en hemorragia craneal no traumática).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6408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1558925"/>
            <a:ext cx="7137400" cy="374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187624" y="2762422"/>
            <a:ext cx="6953076" cy="1242642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912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796950"/>
          </a:xfrm>
        </p:spPr>
        <p:txBody>
          <a:bodyPr/>
          <a:lstStyle/>
          <a:p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TRIÁNGULO DE LA MUERTE</a:t>
            </a:r>
            <a:endParaRPr lang="es-E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39552" y="1556792"/>
            <a:ext cx="7772400" cy="4572000"/>
          </a:xfrm>
        </p:spPr>
        <p:txBody>
          <a:bodyPr>
            <a:normAutofit fontScale="77500" lnSpcReduction="20000"/>
          </a:bodyPr>
          <a:lstStyle/>
          <a:p>
            <a:r>
              <a:rPr lang="es-ES" b="1" dirty="0">
                <a:solidFill>
                  <a:srgbClr val="C00000"/>
                </a:solidFill>
                <a:latin typeface="Comic Sans MS" pitchFamily="66" charset="0"/>
              </a:rPr>
              <a:t>Hipotermia</a:t>
            </a:r>
            <a:r>
              <a:rPr lang="es-ES" dirty="0">
                <a:solidFill>
                  <a:srgbClr val="002060"/>
                </a:solidFill>
                <a:latin typeface="Comic Sans MS" pitchFamily="66" charset="0"/>
              </a:rPr>
              <a:t>. </a:t>
            </a: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Por </a:t>
            </a:r>
            <a:r>
              <a:rPr lang="es-ES" u="sng" dirty="0" smtClean="0">
                <a:solidFill>
                  <a:srgbClr val="002060"/>
                </a:solidFill>
                <a:latin typeface="Comic Sans MS" pitchFamily="66" charset="0"/>
              </a:rPr>
              <a:t>pérdida de volumen </a:t>
            </a: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e incapacidad </a:t>
            </a:r>
            <a:r>
              <a:rPr lang="es-ES" dirty="0">
                <a:solidFill>
                  <a:srgbClr val="002060"/>
                </a:solidFill>
                <a:latin typeface="Comic Sans MS" pitchFamily="66" charset="0"/>
              </a:rPr>
              <a:t>de mantener la temperatura corporal por parte de la sangre que queda. </a:t>
            </a: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El exceso de suero provoca </a:t>
            </a:r>
            <a:r>
              <a:rPr lang="es-ES" dirty="0">
                <a:solidFill>
                  <a:srgbClr val="002060"/>
                </a:solidFill>
                <a:latin typeface="Comic Sans MS" pitchFamily="66" charset="0"/>
              </a:rPr>
              <a:t>más hipotermia. El frío produce </a:t>
            </a:r>
            <a:r>
              <a:rPr lang="es-ES" u="sng" dirty="0">
                <a:solidFill>
                  <a:srgbClr val="002060"/>
                </a:solidFill>
                <a:latin typeface="Comic Sans MS" pitchFamily="66" charset="0"/>
              </a:rPr>
              <a:t>vasoconstricción</a:t>
            </a:r>
            <a:r>
              <a:rPr lang="es-ES" dirty="0">
                <a:solidFill>
                  <a:srgbClr val="002060"/>
                </a:solidFill>
                <a:latin typeface="Comic Sans MS" pitchFamily="66" charset="0"/>
              </a:rPr>
              <a:t> y por tanto </a:t>
            </a:r>
            <a:r>
              <a:rPr lang="es-ES" u="sng" dirty="0">
                <a:solidFill>
                  <a:srgbClr val="002060"/>
                </a:solidFill>
                <a:latin typeface="Comic Sans MS" pitchFamily="66" charset="0"/>
              </a:rPr>
              <a:t>disminuye el aporte de oxígeno a los tejidos</a:t>
            </a:r>
            <a:r>
              <a:rPr lang="es-ES" dirty="0">
                <a:solidFill>
                  <a:srgbClr val="002060"/>
                </a:solidFill>
                <a:latin typeface="Comic Sans MS" pitchFamily="66" charset="0"/>
              </a:rPr>
              <a:t>. Esto inevitablemente nos conduce a un estado de acidosis metabólica</a:t>
            </a: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es-ES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s-ES" b="1" dirty="0">
                <a:solidFill>
                  <a:srgbClr val="C00000"/>
                </a:solidFill>
                <a:latin typeface="Comic Sans MS" pitchFamily="66" charset="0"/>
              </a:rPr>
              <a:t>Acidificación de la </a:t>
            </a:r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sangre (por hipoxia).</a:t>
            </a:r>
            <a:r>
              <a:rPr lang="es-ES" dirty="0">
                <a:solidFill>
                  <a:srgbClr val="002060"/>
                </a:solidFill>
                <a:latin typeface="Comic Sans MS" pitchFamily="66" charset="0"/>
              </a:rPr>
              <a:t> Las enzimas de la cascada de la coagulación dejan de funcionar correctamente en este estado de acidosis, por lo que el paciente sangra más</a:t>
            </a: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. Cuidado con SSF 0,9% que produce acidosis </a:t>
            </a:r>
            <a:r>
              <a:rPr lang="es-ES" dirty="0" err="1" smtClean="0">
                <a:solidFill>
                  <a:srgbClr val="002060"/>
                </a:solidFill>
                <a:latin typeface="Comic Sans MS" pitchFamily="66" charset="0"/>
              </a:rPr>
              <a:t>hiperclorémica</a:t>
            </a:r>
            <a:r>
              <a:rPr lang="es-ES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(no lo produce </a:t>
            </a:r>
            <a:r>
              <a:rPr lang="es-ES" dirty="0" err="1" smtClean="0">
                <a:solidFill>
                  <a:srgbClr val="002060"/>
                </a:solidFill>
                <a:latin typeface="Comic Sans MS" pitchFamily="66" charset="0"/>
              </a:rPr>
              <a:t>Ringer</a:t>
            </a: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 Lactato).</a:t>
            </a:r>
          </a:p>
          <a:p>
            <a:pPr marL="0" indent="0">
              <a:buNone/>
            </a:pPr>
            <a:endParaRPr lang="es-ES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s-ES" b="1" dirty="0" err="1">
                <a:solidFill>
                  <a:srgbClr val="C00000"/>
                </a:solidFill>
                <a:latin typeface="Comic Sans MS" pitchFamily="66" charset="0"/>
              </a:rPr>
              <a:t>Coagulopatía</a:t>
            </a:r>
            <a:r>
              <a:rPr lang="es-ES" b="1" dirty="0">
                <a:solidFill>
                  <a:srgbClr val="002060"/>
                </a:solidFill>
                <a:latin typeface="Comic Sans MS" pitchFamily="66" charset="0"/>
              </a:rPr>
              <a:t>.</a:t>
            </a:r>
            <a:r>
              <a:rPr lang="es-ES" dirty="0">
                <a:solidFill>
                  <a:srgbClr val="002060"/>
                </a:solidFill>
                <a:latin typeface="Comic Sans MS" pitchFamily="66" charset="0"/>
              </a:rPr>
              <a:t> </a:t>
            </a:r>
            <a:r>
              <a:rPr lang="es-ES" u="sng" dirty="0" smtClean="0">
                <a:solidFill>
                  <a:srgbClr val="002060"/>
                </a:solidFill>
                <a:latin typeface="Comic Sans MS" pitchFamily="66" charset="0"/>
              </a:rPr>
              <a:t>Por consumo </a:t>
            </a: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de factores </a:t>
            </a:r>
            <a:r>
              <a:rPr lang="es-ES" dirty="0">
                <a:solidFill>
                  <a:srgbClr val="002060"/>
                </a:solidFill>
                <a:latin typeface="Comic Sans MS" pitchFamily="66" charset="0"/>
              </a:rPr>
              <a:t>de coagulación. </a:t>
            </a: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Por </a:t>
            </a:r>
            <a:r>
              <a:rPr lang="es-ES" dirty="0">
                <a:solidFill>
                  <a:srgbClr val="002060"/>
                </a:solidFill>
                <a:latin typeface="Comic Sans MS" pitchFamily="66" charset="0"/>
              </a:rPr>
              <a:t>último, si infundimos gran cantidad de suero provocaremos hemodilución y por tanto agravamiento del cuadro.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308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PREVENCIÓN TRIÁNGULO</a:t>
            </a:r>
            <a:endParaRPr lang="es-E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755576" y="1916832"/>
            <a:ext cx="7772400" cy="4572000"/>
          </a:xfrm>
        </p:spPr>
        <p:txBody>
          <a:bodyPr/>
          <a:lstStyle/>
          <a:p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Control hemorragia.</a:t>
            </a:r>
          </a:p>
          <a:p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Mejorar perfusión tisular: mantener tono vascular (NA).</a:t>
            </a:r>
          </a:p>
          <a:p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Más hemoderivados y menos sueroterapia.</a:t>
            </a:r>
          </a:p>
          <a:p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Calor.</a:t>
            </a:r>
          </a:p>
          <a:p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Disminuir ansiedad.</a:t>
            </a:r>
          </a:p>
          <a:p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Analgesia potente.</a:t>
            </a:r>
            <a:endParaRPr lang="es-ES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86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rgbClr val="92D050"/>
                </a:solidFill>
                <a:latin typeface="Comic Sans MS" pitchFamily="66" charset="0"/>
              </a:rPr>
              <a:t>D: NEUROLÓGICO</a:t>
            </a:r>
            <a:endParaRPr lang="es-ES" b="1" dirty="0">
              <a:solidFill>
                <a:srgbClr val="92D050"/>
              </a:solidFill>
              <a:latin typeface="Comic Sans MS" pitchFamily="66" charset="0"/>
            </a:endParaRPr>
          </a:p>
        </p:txBody>
      </p:sp>
      <p:pic>
        <p:nvPicPr>
          <p:cNvPr id="17412" name="Picture 4" descr="Todo lo que debes saber de Escala de coma de Glasgow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44824"/>
            <a:ext cx="424847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Medicina Crítica Pediátrica Twitter પર: &amp;quot;AVDI Valoración Primaria 🧠 Escala  de respuesta pediátrica. Sirve para evaluar la función de la corteza  cerebral al valorar el nivel de conciencia del niño Consiste 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72083"/>
            <a:ext cx="786765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23528" y="206084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PUPILAS: MIDRIASIS UNILATERAL (herniación).</a:t>
            </a:r>
            <a:endParaRPr lang="es-E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71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79" y="3717032"/>
            <a:ext cx="2016224" cy="51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7181850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27584" y="3392996"/>
            <a:ext cx="2232248" cy="470632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2996952"/>
            <a:ext cx="4249737" cy="3358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08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Consideraciones especiales en TCE</a:t>
            </a:r>
            <a:endParaRPr lang="es-E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IOT</a:t>
            </a:r>
            <a:r>
              <a:rPr lang="es-ES" b="1" dirty="0" smtClean="0">
                <a:solidFill>
                  <a:srgbClr val="0070C0"/>
                </a:solidFill>
                <a:latin typeface="Comic Sans MS" pitchFamily="66" charset="0"/>
              </a:rPr>
              <a:t> si GCS &lt; 9.</a:t>
            </a:r>
          </a:p>
          <a:p>
            <a:r>
              <a:rPr lang="es-ES" b="1" dirty="0" smtClean="0">
                <a:solidFill>
                  <a:srgbClr val="0070C0"/>
                </a:solidFill>
                <a:latin typeface="Comic Sans MS" pitchFamily="66" charset="0"/>
              </a:rPr>
              <a:t>Optimizar oxigenación-ventilación: </a:t>
            </a:r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hipoxia e hipercapnia produce VD cerebral.</a:t>
            </a:r>
          </a:p>
          <a:p>
            <a:r>
              <a:rPr lang="es-ES" b="1" dirty="0" smtClean="0">
                <a:solidFill>
                  <a:srgbClr val="0070C0"/>
                </a:solidFill>
                <a:latin typeface="Comic Sans MS" pitchFamily="66" charset="0"/>
              </a:rPr>
              <a:t>NO SUEROS HIPOTÓNICOS ni GLUCOSADOS. </a:t>
            </a:r>
          </a:p>
          <a:p>
            <a:r>
              <a:rPr lang="es-ES" b="1" dirty="0" smtClean="0">
                <a:solidFill>
                  <a:srgbClr val="0070C0"/>
                </a:solidFill>
                <a:latin typeface="Comic Sans MS" pitchFamily="66" charset="0"/>
              </a:rPr>
              <a:t>Mantener perfusión cerebral con </a:t>
            </a:r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TAS </a:t>
            </a:r>
            <a:r>
              <a:rPr lang="es-ES" b="1" dirty="0" err="1" smtClean="0">
                <a:solidFill>
                  <a:srgbClr val="C00000"/>
                </a:solidFill>
                <a:latin typeface="Comic Sans MS" pitchFamily="66" charset="0"/>
              </a:rPr>
              <a:t>aprox</a:t>
            </a:r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 120-130 </a:t>
            </a:r>
            <a:r>
              <a:rPr lang="es-ES" b="1" dirty="0" err="1" smtClean="0">
                <a:solidFill>
                  <a:srgbClr val="C00000"/>
                </a:solidFill>
                <a:latin typeface="Comic Sans MS" pitchFamily="66" charset="0"/>
              </a:rPr>
              <a:t>mmHg</a:t>
            </a:r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es-ES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rgbClr val="0070C0"/>
                </a:solidFill>
                <a:latin typeface="Comic Sans MS" pitchFamily="66" charset="0"/>
              </a:rPr>
              <a:t>SOSPECHAR aumento PIC:</a:t>
            </a:r>
          </a:p>
          <a:p>
            <a:pPr lvl="2">
              <a:buFontTx/>
              <a:buChar char="-"/>
            </a:pPr>
            <a:r>
              <a:rPr lang="es-ES" b="1" dirty="0" smtClean="0">
                <a:solidFill>
                  <a:srgbClr val="0070C0"/>
                </a:solidFill>
                <a:latin typeface="Comic Sans MS" pitchFamily="66" charset="0"/>
              </a:rPr>
              <a:t>Disminución NC tras TCE.</a:t>
            </a:r>
          </a:p>
          <a:p>
            <a:pPr lvl="2">
              <a:buFontTx/>
              <a:buChar char="-"/>
            </a:pPr>
            <a:r>
              <a:rPr lang="es-ES" b="1" dirty="0" err="1" smtClean="0">
                <a:solidFill>
                  <a:srgbClr val="C00000"/>
                </a:solidFill>
                <a:latin typeface="Comic Sans MS" pitchFamily="66" charset="0"/>
              </a:rPr>
              <a:t>Sdr</a:t>
            </a:r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 CUSHING</a:t>
            </a:r>
            <a:r>
              <a:rPr lang="es-ES" b="1" dirty="0" smtClean="0">
                <a:solidFill>
                  <a:srgbClr val="0070C0"/>
                </a:solidFill>
                <a:latin typeface="Comic Sans MS" pitchFamily="66" charset="0"/>
              </a:rPr>
              <a:t>: HTA, BRADICARDIA, RESPIRACIÓN IRREGULAR..</a:t>
            </a:r>
          </a:p>
          <a:p>
            <a:pPr lvl="2">
              <a:buFontTx/>
              <a:buChar char="-"/>
            </a:pPr>
            <a:r>
              <a:rPr lang="es-ES" b="1" dirty="0" smtClean="0">
                <a:solidFill>
                  <a:srgbClr val="0070C0"/>
                </a:solidFill>
                <a:latin typeface="Comic Sans MS" pitchFamily="66" charset="0"/>
              </a:rPr>
              <a:t>ANISOCORIA.</a:t>
            </a:r>
            <a:endParaRPr lang="es-ES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99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1987550"/>
            <a:ext cx="7283450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27584" y="3392996"/>
            <a:ext cx="6192688" cy="470632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385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2400" cy="796950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rgbClr val="92D050"/>
                </a:solidFill>
                <a:latin typeface="Comic Sans MS" pitchFamily="66" charset="0"/>
              </a:rPr>
              <a:t>E: EXPOSICIÓN</a:t>
            </a:r>
            <a:endParaRPr lang="es-ES" b="1" dirty="0"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899592" y="2276872"/>
            <a:ext cx="7772400" cy="1621160"/>
          </a:xfrm>
        </p:spPr>
        <p:txBody>
          <a:bodyPr/>
          <a:lstStyle/>
          <a:p>
            <a:r>
              <a:rPr lang="es-ES" b="1" dirty="0" smtClean="0">
                <a:solidFill>
                  <a:srgbClr val="0070C0"/>
                </a:solidFill>
                <a:latin typeface="Comic Sans MS" pitchFamily="66" charset="0"/>
              </a:rPr>
              <a:t>DESNUDAR.</a:t>
            </a:r>
          </a:p>
          <a:p>
            <a:pPr marL="0" indent="0">
              <a:buNone/>
            </a:pPr>
            <a:endParaRPr lang="es-ES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rgbClr val="0070C0"/>
                </a:solidFill>
                <a:latin typeface="Comic Sans MS" pitchFamily="66" charset="0"/>
              </a:rPr>
              <a:t>PREVENIR HIPOTERMIA.</a:t>
            </a:r>
            <a:endParaRPr lang="es-ES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77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868958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EVALUACIÓN SECUNDARIA</a:t>
            </a:r>
            <a:endParaRPr lang="es-E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755576" y="2276872"/>
            <a:ext cx="7772400" cy="1981200"/>
          </a:xfrm>
        </p:spPr>
        <p:txBody>
          <a:bodyPr/>
          <a:lstStyle/>
          <a:p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HISTORIA (AMPLIA).</a:t>
            </a:r>
          </a:p>
          <a:p>
            <a:endParaRPr lang="es-ES" b="1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EXAMEN FÍSICO DETALLADO DE CABEZA A PIES. </a:t>
            </a:r>
            <a:endParaRPr lang="es-ES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93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72400" cy="796950"/>
          </a:xfrm>
        </p:spPr>
        <p:txBody>
          <a:bodyPr>
            <a:normAutofit fontScale="90000"/>
          </a:bodyPr>
          <a:lstStyle/>
          <a:p>
            <a:r>
              <a:rPr lang="es-ES" b="1" u="sng" dirty="0" smtClean="0">
                <a:solidFill>
                  <a:srgbClr val="002060"/>
                </a:solidFill>
                <a:latin typeface="Comic Sans MS" pitchFamily="66" charset="0"/>
              </a:rPr>
              <a:t>MORTALIDAD EN EL TRAUMA</a:t>
            </a:r>
            <a:endParaRPr lang="es-ES" b="1" u="sng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8363272" cy="5005536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50%: MORTALIDAD INMEDIATA (</a:t>
            </a:r>
            <a:r>
              <a:rPr lang="es-ES" b="1" dirty="0" err="1" smtClean="0">
                <a:solidFill>
                  <a:srgbClr val="C00000"/>
                </a:solidFill>
                <a:latin typeface="Comic Sans MS" pitchFamily="66" charset="0"/>
              </a:rPr>
              <a:t>seg</a:t>
            </a:r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-min). </a:t>
            </a:r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Lesiones letales. Solución: </a:t>
            </a:r>
            <a:r>
              <a:rPr lang="es-ES" b="1" u="sng" dirty="0" smtClean="0">
                <a:solidFill>
                  <a:srgbClr val="002060"/>
                </a:solidFill>
                <a:latin typeface="Comic Sans MS" pitchFamily="66" charset="0"/>
              </a:rPr>
              <a:t>prevención primaria y secundaria.</a:t>
            </a:r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s-ES" sz="1800" b="1" dirty="0" smtClean="0">
                <a:solidFill>
                  <a:srgbClr val="002060"/>
                </a:solidFill>
                <a:latin typeface="Comic Sans MS" pitchFamily="66" charset="0"/>
              </a:rPr>
              <a:t>(grandes vasos, tronco cerebral, medular alta…)</a:t>
            </a:r>
          </a:p>
          <a:p>
            <a:pPr marL="0" indent="0">
              <a:buNone/>
            </a:pPr>
            <a:endParaRPr lang="es-ES" sz="1800" b="1" u="sng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30%: MORTALIDAD PRECOZ (min-horas). </a:t>
            </a:r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Si se dejan evolucionar llevan a la muerte del paciente. Solución: </a:t>
            </a:r>
            <a:r>
              <a:rPr lang="es-ES" b="1" u="sng" dirty="0" smtClean="0">
                <a:solidFill>
                  <a:srgbClr val="002060"/>
                </a:solidFill>
                <a:latin typeface="Comic Sans MS" pitchFamily="66" charset="0"/>
              </a:rPr>
              <a:t>Evaluación rápida y reanimación.</a:t>
            </a:r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s-ES" sz="1800" b="1" dirty="0" smtClean="0">
                <a:solidFill>
                  <a:srgbClr val="002060"/>
                </a:solidFill>
                <a:latin typeface="Comic Sans MS" pitchFamily="66" charset="0"/>
              </a:rPr>
              <a:t>(IRA, shock </a:t>
            </a:r>
            <a:r>
              <a:rPr lang="es-ES" sz="1800" b="1" dirty="0" err="1" smtClean="0">
                <a:solidFill>
                  <a:srgbClr val="002060"/>
                </a:solidFill>
                <a:latin typeface="Comic Sans MS" pitchFamily="66" charset="0"/>
              </a:rPr>
              <a:t>hipovol</a:t>
            </a:r>
            <a:r>
              <a:rPr lang="es-ES" sz="1800" b="1" dirty="0" smtClean="0">
                <a:solidFill>
                  <a:srgbClr val="002060"/>
                </a:solidFill>
                <a:latin typeface="Comic Sans MS" pitchFamily="66" charset="0"/>
              </a:rPr>
              <a:t>., epidurales, </a:t>
            </a:r>
            <a:r>
              <a:rPr lang="es-ES" sz="1800" b="1" dirty="0" err="1" smtClean="0">
                <a:solidFill>
                  <a:srgbClr val="002060"/>
                </a:solidFill>
                <a:latin typeface="Comic Sans MS" pitchFamily="66" charset="0"/>
              </a:rPr>
              <a:t>durales</a:t>
            </a:r>
            <a:r>
              <a:rPr lang="es-ES" sz="1800" b="1" dirty="0" smtClean="0">
                <a:solidFill>
                  <a:srgbClr val="002060"/>
                </a:solidFill>
                <a:latin typeface="Comic Sans MS" pitchFamily="66" charset="0"/>
              </a:rPr>
              <a:t>,…)</a:t>
            </a:r>
          </a:p>
          <a:p>
            <a:pPr marL="0" indent="0">
              <a:buNone/>
            </a:pPr>
            <a:endParaRPr lang="es-ES" b="1" u="sng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20%: MORTALIDAD TARDÍA (días-semanas)</a:t>
            </a:r>
            <a:r>
              <a:rPr lang="es-ES" b="1" dirty="0" smtClean="0">
                <a:latin typeface="Comic Sans MS" pitchFamily="66" charset="0"/>
              </a:rPr>
              <a:t>: </a:t>
            </a:r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lesión orgánica 1aria o cuadros clínicos </a:t>
            </a:r>
            <a:r>
              <a:rPr lang="es-ES" b="1" dirty="0" err="1" smtClean="0">
                <a:solidFill>
                  <a:srgbClr val="002060"/>
                </a:solidFill>
                <a:latin typeface="Comic Sans MS" pitchFamily="66" charset="0"/>
              </a:rPr>
              <a:t>secundarioas</a:t>
            </a:r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. Solución: </a:t>
            </a:r>
            <a:r>
              <a:rPr lang="es-ES" b="1" u="sng" dirty="0" smtClean="0">
                <a:solidFill>
                  <a:srgbClr val="002060"/>
                </a:solidFill>
                <a:latin typeface="Comic Sans MS" pitchFamily="66" charset="0"/>
              </a:rPr>
              <a:t>intensificar atención en primeras fases del trauma</a:t>
            </a:r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. </a:t>
            </a:r>
            <a:r>
              <a:rPr lang="es-ES" sz="1800" b="1" dirty="0" smtClean="0">
                <a:solidFill>
                  <a:srgbClr val="002060"/>
                </a:solidFill>
                <a:latin typeface="Comic Sans MS" pitchFamily="66" charset="0"/>
              </a:rPr>
              <a:t>(</a:t>
            </a:r>
            <a:r>
              <a:rPr lang="es-ES" sz="1800" b="1" dirty="0" err="1" smtClean="0">
                <a:solidFill>
                  <a:srgbClr val="002060"/>
                </a:solidFill>
                <a:latin typeface="Comic Sans MS" pitchFamily="66" charset="0"/>
              </a:rPr>
              <a:t>infecc.nosocomial</a:t>
            </a:r>
            <a:r>
              <a:rPr lang="es-ES" sz="1800" b="1" dirty="0" smtClean="0">
                <a:solidFill>
                  <a:srgbClr val="002060"/>
                </a:solidFill>
                <a:latin typeface="Comic Sans MS" pitchFamily="66" charset="0"/>
              </a:rPr>
              <a:t>, FMO,…).</a:t>
            </a:r>
            <a:endParaRPr lang="es-ES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64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6219"/>
            <a:ext cx="7156450" cy="191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085500" y="3068960"/>
            <a:ext cx="3774532" cy="324036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924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404664"/>
            <a:ext cx="7772400" cy="724942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VALORACIÓN C. CERVIAL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613048"/>
          </a:xfrm>
        </p:spPr>
        <p:txBody>
          <a:bodyPr/>
          <a:lstStyle/>
          <a:p>
            <a:r>
              <a:rPr lang="es-ES" dirty="0" smtClean="0"/>
              <a:t>La ausencia de déficit neurológico no excluye lesión cervical. </a:t>
            </a:r>
            <a:endParaRPr lang="es-ES" dirty="0"/>
          </a:p>
        </p:txBody>
      </p:sp>
      <p:pic>
        <p:nvPicPr>
          <p:cNvPr id="4" name="3 Imagen" descr="C:\Users\MARTA\Desktop\OPE 2021\URGENCIAS HOSPITALARIA\TEMA 4\NEXU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09844"/>
            <a:ext cx="5328592" cy="35954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CuadroTexto"/>
          <p:cNvSpPr txBox="1"/>
          <p:nvPr/>
        </p:nvSpPr>
        <p:spPr>
          <a:xfrm>
            <a:off x="617490" y="5805264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* </a:t>
            </a:r>
            <a:r>
              <a:rPr lang="es-ES" dirty="0" err="1" smtClean="0"/>
              <a:t>Ej</a:t>
            </a:r>
            <a:r>
              <a:rPr lang="es-ES" dirty="0" smtClean="0"/>
              <a:t>: </a:t>
            </a:r>
            <a:r>
              <a:rPr lang="es-ES" dirty="0" err="1" smtClean="0"/>
              <a:t>fx</a:t>
            </a:r>
            <a:r>
              <a:rPr lang="es-ES" dirty="0" smtClean="0"/>
              <a:t> hueso largo, laceración extensa,  lesión por aplastamiento, quemaduras, etc…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321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C:\Users\MARTA\Desktop\OPE 2021\URGENCIAS HOSPITALARIA\TEMA 4\figura_regla_canadiens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8964488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166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1143000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TÓRAX</a:t>
            </a:r>
            <a:endParaRPr lang="es-ES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83568" y="2276872"/>
            <a:ext cx="7772400" cy="2125216"/>
          </a:xfrm>
        </p:spPr>
        <p:txBody>
          <a:bodyPr/>
          <a:lstStyle/>
          <a:p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Ex. Física detallada. </a:t>
            </a:r>
          </a:p>
          <a:p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REEVALUAR.</a:t>
            </a:r>
          </a:p>
          <a:p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REVISAR tratamientos de la EV. 1aria.</a:t>
            </a:r>
          </a:p>
          <a:p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RX TORAX / E-FAST.</a:t>
            </a:r>
            <a:endParaRPr lang="es-E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97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2352675"/>
            <a:ext cx="723265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115616" y="4113076"/>
            <a:ext cx="3168352" cy="324036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763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764704"/>
            <a:ext cx="7772400" cy="796950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rgbClr val="002060"/>
                </a:solidFill>
                <a:latin typeface="Comic Sans MS" pitchFamily="66" charset="0"/>
              </a:rPr>
              <a:t>ABDOMEN</a:t>
            </a:r>
            <a:endParaRPr lang="es-ES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39552" y="2204864"/>
            <a:ext cx="7772400" cy="2664296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PACIENTE INESTABLE: FAST y quirófano.</a:t>
            </a:r>
          </a:p>
          <a:p>
            <a:pPr marL="0" indent="0">
              <a:buNone/>
            </a:pPr>
            <a:endParaRPr lang="es-ES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PACIENTES ESTABLE: TAC ABD.</a:t>
            </a:r>
          </a:p>
          <a:p>
            <a:pPr marL="0" indent="0">
              <a:buNone/>
            </a:pPr>
            <a:endParaRPr lang="es-ES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rgbClr val="C00000"/>
                </a:solidFill>
                <a:latin typeface="Comic Sans MS" pitchFamily="66" charset="0"/>
              </a:rPr>
              <a:t>PROCURAR EXPLORAR UNA VEZ LA PELVIS.</a:t>
            </a:r>
            <a:endParaRPr lang="es-E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96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359650" cy="2634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971600" y="3284984"/>
            <a:ext cx="2160240" cy="545852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484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632848" cy="2506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115616" y="3789040"/>
            <a:ext cx="3168352" cy="648072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933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595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723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33662"/>
            <a:ext cx="850265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44" y="3140968"/>
            <a:ext cx="8559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669343" y="3573016"/>
            <a:ext cx="3168352" cy="432048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92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868958"/>
          </a:xfrm>
        </p:spPr>
        <p:txBody>
          <a:bodyPr/>
          <a:lstStyle/>
          <a:p>
            <a:pPr algn="ctr"/>
            <a:r>
              <a:rPr lang="es-ES" b="1" u="sng" dirty="0" smtClean="0">
                <a:solidFill>
                  <a:srgbClr val="FF0000"/>
                </a:solidFill>
                <a:latin typeface="Comic Sans MS" pitchFamily="66" charset="0"/>
              </a:rPr>
              <a:t>TRIAJE</a:t>
            </a:r>
            <a:endParaRPr lang="es-ES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392129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482" y="2348880"/>
            <a:ext cx="4680520" cy="3671074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5220072" y="1844824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Comic Sans MS" pitchFamily="66" charset="0"/>
              </a:rPr>
              <a:t>START</a:t>
            </a:r>
            <a:endParaRPr lang="es-ES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85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150100" cy="357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971600" y="3580012"/>
            <a:ext cx="6934076" cy="75974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pic>
        <p:nvPicPr>
          <p:cNvPr id="6" name="5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07655"/>
            <a:ext cx="4392488" cy="41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75157"/>
            <a:ext cx="6984776" cy="4124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647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1633</TotalTime>
  <Words>1806</Words>
  <Application>Microsoft Office PowerPoint</Application>
  <PresentationFormat>Presentación en pantalla (4:3)</PresentationFormat>
  <Paragraphs>351</Paragraphs>
  <Slides>69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69</vt:i4>
      </vt:variant>
    </vt:vector>
  </HeadingPairs>
  <TitlesOfParts>
    <vt:vector size="70" baseType="lpstr">
      <vt:lpstr>Equidad</vt:lpstr>
      <vt:lpstr>SVA EN TRAUMA ADULTO</vt:lpstr>
      <vt:lpstr>ATLS </vt:lpstr>
      <vt:lpstr>Presentación de PowerPoint</vt:lpstr>
      <vt:lpstr>Presentación de PowerPoint</vt:lpstr>
      <vt:lpstr>Presentación de PowerPoint</vt:lpstr>
      <vt:lpstr>MORTALIDAD EN EL TRAUMA</vt:lpstr>
      <vt:lpstr>Presentación de PowerPoint</vt:lpstr>
      <vt:lpstr>TRIAJE</vt:lpstr>
      <vt:lpstr>Presentación de PowerPoint</vt:lpstr>
      <vt:lpstr>EVALUACIÓN PRIMARIA</vt:lpstr>
      <vt:lpstr>VÍA AÉREA y CONTROL CERVICAL</vt:lpstr>
      <vt:lpstr>INDICACIONES IOT – VÍA AÉREA</vt:lpstr>
      <vt:lpstr>PREDICCIÓN y MANEJO V.A. DIFÍCIL</vt:lpstr>
      <vt:lpstr>Presentación de PowerPoint</vt:lpstr>
      <vt:lpstr>ESCALAS VALORACIÓN V.A. DIFÍCIL</vt:lpstr>
      <vt:lpstr>Presentación de PowerPoint</vt:lpstr>
      <vt:lpstr>Presentación de PowerPoint</vt:lpstr>
      <vt:lpstr>Presentación de PowerPoint</vt:lpstr>
      <vt:lpstr>LEMON</vt:lpstr>
      <vt:lpstr>Presentación de PowerPoint</vt:lpstr>
      <vt:lpstr>CRICOTIROIDOTOMIA EMERGENCIA</vt:lpstr>
      <vt:lpstr>Complicaciones CRICO</vt:lpstr>
      <vt:lpstr>CONTRAINDICACIONES CRICO</vt:lpstr>
      <vt:lpstr>B: VENTILACIÓN</vt:lpstr>
      <vt:lpstr>MANEJO - B</vt:lpstr>
      <vt:lpstr>NEUMOTÓRAX A TENSIÓN</vt:lpstr>
      <vt:lpstr>Presentación de PowerPoint</vt:lpstr>
      <vt:lpstr>HEMOTÓRAX MASIVO</vt:lpstr>
      <vt:lpstr>Presentación de PowerPoint</vt:lpstr>
      <vt:lpstr>Presentación de PowerPoint</vt:lpstr>
      <vt:lpstr>TÓRAX INESTABLE (VOLET)</vt:lpstr>
      <vt:lpstr>TAPONAMIENTO CARDIACO</vt:lpstr>
      <vt:lpstr>Presentación de PowerPoint</vt:lpstr>
      <vt:lpstr>Presentación de PowerPoint</vt:lpstr>
      <vt:lpstr>C - CIRCULACIÓN</vt:lpstr>
      <vt:lpstr>Presentación de PowerPoint</vt:lpstr>
      <vt:lpstr>DEFINICIÓN HEMORRÁGIA MASIVA ATLS</vt:lpstr>
      <vt:lpstr>DEFINICIÓNHEMORRAGIA  TOLEDO 2021</vt:lpstr>
      <vt:lpstr>HEMORRAGIA MASIVA  Guías 2021 de transfusión adultos críticos</vt:lpstr>
      <vt:lpstr>Documento multidisciplinar de consenso sobre el manejo de la hemorragia masiva (documento HEMOMAS. 2015)</vt:lpstr>
      <vt:lpstr>ESCALAS DE PREDICCIÓN HEMORRAGIA MASIVA</vt:lpstr>
      <vt:lpstr>Presentación de PowerPoint</vt:lpstr>
      <vt:lpstr>Presentación de PowerPoint</vt:lpstr>
      <vt:lpstr>MANEJO HEMORRAGIA</vt:lpstr>
      <vt:lpstr>Presentación de PowerPoint</vt:lpstr>
      <vt:lpstr>Presentación de PowerPoint</vt:lpstr>
      <vt:lpstr>SUEROTERAPIA</vt:lpstr>
      <vt:lpstr>Presentación de PowerPoint</vt:lpstr>
      <vt:lpstr>Presentación de PowerPoint</vt:lpstr>
      <vt:lpstr>Guías 2021 de transfusión adultos críticos</vt:lpstr>
      <vt:lpstr>Presentación de PowerPoint</vt:lpstr>
      <vt:lpstr>TRIÁNGULO DE LA MUERTE</vt:lpstr>
      <vt:lpstr>PREVENCIÓN TRIÁNGULO</vt:lpstr>
      <vt:lpstr>D: NEUROLÓGICO</vt:lpstr>
      <vt:lpstr>Presentación de PowerPoint</vt:lpstr>
      <vt:lpstr>Consideraciones especiales en TCE</vt:lpstr>
      <vt:lpstr>Presentación de PowerPoint</vt:lpstr>
      <vt:lpstr>E: EXPOSICIÓN</vt:lpstr>
      <vt:lpstr>EVALUACIÓN SECUNDARIA</vt:lpstr>
      <vt:lpstr>Presentación de PowerPoint</vt:lpstr>
      <vt:lpstr>VALORACIÓN C. CERVIAL.</vt:lpstr>
      <vt:lpstr>Presentación de PowerPoint</vt:lpstr>
      <vt:lpstr>TÓRAX</vt:lpstr>
      <vt:lpstr>Presentación de PowerPoint</vt:lpstr>
      <vt:lpstr>ABDOMEN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SVA EN TRAUMA ADULTO</dc:title>
  <dc:creator>MARTA GIL GALLEGO</dc:creator>
  <cp:lastModifiedBy>MARTA GIL GALLEGO</cp:lastModifiedBy>
  <cp:revision>49</cp:revision>
  <dcterms:created xsi:type="dcterms:W3CDTF">2021-11-17T15:32:29Z</dcterms:created>
  <dcterms:modified xsi:type="dcterms:W3CDTF">2021-11-18T19:31:03Z</dcterms:modified>
</cp:coreProperties>
</file>